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3"/>
  </p:notesMasterIdLst>
  <p:sldIdLst>
    <p:sldId id="257" r:id="rId2"/>
  </p:sldIdLst>
  <p:sldSz cx="12192000" cy="6858000"/>
  <p:notesSz cx="12192000" cy="6858000"/>
  <p:defaultTextStyle>
    <a:defPPr marR="0" lvl="0" algn="l">
      <a:lnSpc>
        <a:spcPct val="100000"/>
      </a:lnSpc>
      <a:spcBef>
        <a:spcPts val="0"/>
      </a:spcBef>
      <a:spcAft>
        <a:spcPts val="0"/>
      </a:spcAft>
    </a:defPPr>
    <a:lvl1pPr marR="0" lv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1pPr>
    <a:lvl2pPr marR="0" lvl="1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2pPr>
    <a:lvl3pPr marR="0" lvl="2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3pPr>
    <a:lvl4pPr marR="0" lvl="3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4pPr>
    <a:lvl5pPr marR="0" lvl="4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5pPr>
    <a:lvl6pPr marR="0" lvl="5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6pPr>
    <a:lvl7pPr marR="0" lvl="6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7pPr>
    <a:lvl8pPr marR="0" lvl="7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8pPr>
    <a:lvl9pPr marR="0" lvl="8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9pPr>
  </p:defaultTextStyle>
  <p:extLst>
    <p:ext uri="{EFAFB233-063F-42B5-8137-9DF3F51BA10A}">
      <p15:sldGuideLst xmlns:p15="http://schemas.microsoft.com/office/powerpoint/2012/main">
        <p15:guide id="1" pos="3840">
          <p15:clr>
            <a:srgbClr val="A4A3A4"/>
          </p15:clr>
        </p15:guide>
        <p15:guide id="2" orient="horz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EA33E5ED-490C-45B6-B772-8EE4FC7A6954}">
  <a:tblStyle styleId="{EA33E5ED-490C-45B6-B772-8EE4FC7A6954}" styleName="Table_0">
    <a:wholeTbl>
      <a:tcTxStyle>
        <a:schemeClr val="dk1"/>
      </a:tcTxStyle>
      <a:tcStyle>
        <a:tcBdr>
          <a:left>
            <a:ln w="9525">
              <a:solidFill>
                <a:srgbClr val="000000">
                  <a:alpha val="0"/>
                </a:srgbClr>
              </a:solidFill>
            </a:ln>
          </a:left>
          <a:right>
            <a:ln w="9525">
              <a:solidFill>
                <a:srgbClr val="000000">
                  <a:alpha val="0"/>
                </a:srgbClr>
              </a:solidFill>
            </a:ln>
          </a:right>
          <a:top>
            <a:ln w="9525">
              <a:solidFill>
                <a:srgbClr val="000000">
                  <a:alpha val="0"/>
                </a:srgbClr>
              </a:solidFill>
            </a:ln>
          </a:top>
          <a:bottom>
            <a:ln w="9525">
              <a:solidFill>
                <a:srgbClr val="000000">
                  <a:alpha val="0"/>
                </a:srgbClr>
              </a:solidFill>
            </a:ln>
          </a:bottom>
          <a:insideH>
            <a:ln w="9525">
              <a:solidFill>
                <a:srgbClr val="000000">
                  <a:alpha val="0"/>
                </a:srgbClr>
              </a:solidFill>
            </a:ln>
          </a:insideH>
          <a:insideV>
            <a:ln w="9525">
              <a:solidFill>
                <a:srgbClr val="000000">
                  <a:alpha val="0"/>
                </a:srgbClr>
              </a:solidFill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Style>
        <a:tcBdr/>
      </a:tcStyle>
    </a:band1H>
    <a:band2H>
      <a:tcStyle>
        <a:tcBdr/>
      </a:tcStyle>
    </a:band2H>
    <a:band1V>
      <a:tcStyle>
        <a:tcBdr/>
      </a:tcStyle>
    </a:band1V>
    <a:band2V>
      <a:tcStyle>
        <a:tcBdr/>
      </a:tcStyle>
    </a:band2V>
    <a:lastCol>
      <a:tcStyle>
        <a:tcBdr/>
      </a:tcStyle>
    </a:lastCol>
    <a:firstCol>
      <a:tcStyle>
        <a:tcBdr/>
      </a:tcStyle>
    </a:firstCol>
    <a:lastRow>
      <a:tcStyle>
        <a:tcBdr/>
      </a:tcStyle>
    </a:lastRow>
    <a:seCell>
      <a:tcStyle>
        <a:tcBdr/>
      </a:tcStyle>
    </a:seCell>
    <a:swCell>
      <a:tcStyle>
        <a:tcBdr/>
      </a:tcStyle>
    </a:swCell>
    <a:firstRow>
      <a:tcStyle>
        <a:tcBdr/>
      </a:tcStyle>
    </a:firstRow>
    <a:neCell>
      <a:tcStyle>
        <a:tcBdr/>
      </a:tcStyle>
    </a:neCell>
    <a:nwCell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59"/>
  </p:normalViewPr>
  <p:slideViewPr>
    <p:cSldViewPr snapToGrid="0">
      <p:cViewPr varScale="1">
        <p:scale>
          <a:sx n="110" d="100"/>
          <a:sy n="110" d="100"/>
        </p:scale>
        <p:origin x="632" y="184"/>
      </p:cViewPr>
      <p:guideLst>
        <p:guide pos="3840"/>
        <p:guide orient="horz"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52832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6905625" y="0"/>
            <a:ext cx="52832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4E58334-94ED-4A04-BE49-BBE2C747CA27}" type="datetimeFigureOut">
              <a:rPr lang="ru-RU" smtClean="0"/>
              <a:t>26.07.2024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4038600" y="857250"/>
            <a:ext cx="4114800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1219200" y="3300413"/>
            <a:ext cx="97536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52832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6905625" y="6513513"/>
            <a:ext cx="52832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56CA86-F149-41EE-975B-DBCE72A0841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873754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56CA86-F149-41EE-975B-DBCE72A08412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535861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matchingName="Титульный слайд" type="title" userDrawn="1">
  <p:cSld name="TITL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 bwMode="auto"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 bwMode="auto"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pPr>
              <a:defRPr/>
            </a:pPr>
            <a:endParaRPr/>
          </a:p>
        </p:txBody>
      </p:sp>
      <p:sp>
        <p:nvSpPr>
          <p:cNvPr id="15" name="Google Shape;15;p2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6" name="Google Shape;16;p2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  <p:sp>
        <p:nvSpPr>
          <p:cNvPr id="18" name="Google Shape;18;p2"/>
          <p:cNvSpPr txBox="1"/>
          <p:nvPr/>
        </p:nvSpPr>
        <p:spPr bwMode="auto">
          <a:xfrm>
            <a:off x="4494" y="603048"/>
            <a:ext cx="2269843" cy="2769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45700" tIns="45700" rIns="45700" bIns="45700" anchor="t" anchorCtr="0">
            <a:spAutoFit/>
          </a:bodyPr>
          <a:lstStyle/>
          <a:p>
            <a: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1200"/>
              <a:buFont typeface="Verdana"/>
              <a:buNone/>
              <a:defRPr/>
            </a:pPr>
            <a:r>
              <a:rPr lang="ru-RU" sz="1200" b="0" i="0" u="none" strike="noStrike" cap="none" dirty="0">
                <a:solidFill>
                  <a:srgbClr val="FF0000"/>
                </a:solidFill>
                <a:latin typeface="Verdana"/>
                <a:ea typeface="Verdana"/>
                <a:cs typeface="Verdana"/>
              </a:rPr>
              <a:t>ДЕНЬ КАЧЕСТВА 2024</a:t>
            </a:r>
            <a:endParaRPr sz="1200" b="0" i="0" u="none" strike="noStrike" cap="none" dirty="0">
              <a:solidFill>
                <a:srgbClr val="FF0000"/>
              </a:solidFill>
              <a:latin typeface="Verdana"/>
              <a:ea typeface="Verdana"/>
              <a:cs typeface="Verdana"/>
            </a:endParaRPr>
          </a:p>
        </p:txBody>
      </p:sp>
      <p:pic>
        <p:nvPicPr>
          <p:cNvPr id="19" name="Google Shape;19;p2"/>
          <p:cNvPicPr/>
          <p:nvPr/>
        </p:nvPicPr>
        <p:blipFill>
          <a:blip r:embed="rId2">
            <a:alphaModFix/>
          </a:blip>
          <a:stretch/>
        </p:blipFill>
        <p:spPr bwMode="auto">
          <a:xfrm>
            <a:off x="930589" y="167774"/>
            <a:ext cx="417651" cy="406177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2" name="Google Shape;17;p2"/>
          <p:cNvCxnSpPr>
            <a:cxnSpLocks/>
          </p:cNvCxnSpPr>
          <p:nvPr userDrawn="1"/>
        </p:nvCxnSpPr>
        <p:spPr bwMode="auto">
          <a:xfrm flipV="1">
            <a:off x="2648607" y="735980"/>
            <a:ext cx="9529121" cy="18391"/>
          </a:xfrm>
          <a:prstGeom prst="straightConnector1">
            <a:avLst/>
          </a:prstGeom>
          <a:ln>
            <a:solidFill>
              <a:srgbClr val="FF0000"/>
            </a:solidFill>
            <a:headEnd type="none" w="sm" len="sm"/>
            <a:tailEnd type="none" w="sm" len="sm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pic>
        <p:nvPicPr>
          <p:cNvPr id="3" name="Picture 2"/>
          <p:cNvPicPr>
            <a:picLocks noChangeAspect="1" noChangeArrowheads="1"/>
          </p:cNvPicPr>
          <p:nvPr userDrawn="1"/>
        </p:nvPicPr>
        <p:blipFill>
          <a:blip r:embed="rId3">
            <a:lum bright="70000" contrast="-70000"/>
            <a:alphaModFix amt="85000"/>
          </a:blip>
          <a:srcRect t="6607" r="19146" b="14450"/>
          <a:stretch/>
        </p:blipFill>
        <p:spPr bwMode="auto">
          <a:xfrm>
            <a:off x="5897880" y="765130"/>
            <a:ext cx="6279848" cy="6103628"/>
          </a:xfrm>
          <a:prstGeom prst="rect">
            <a:avLst/>
          </a:prstGeom>
          <a:noFill/>
          <a:ln>
            <a:noFill/>
          </a:ln>
          <a:effectLst/>
        </p:spPr>
      </p:pic>
      <p:sp>
        <p:nvSpPr>
          <p:cNvPr id="4" name="TextBox 3"/>
          <p:cNvSpPr txBox="1"/>
          <p:nvPr userDrawn="1"/>
        </p:nvSpPr>
        <p:spPr bwMode="auto">
          <a:xfrm>
            <a:off x="367785" y="6418600"/>
            <a:ext cx="1735336" cy="26161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1100" i="1">
                <a:latin typeface="Arial"/>
                <a:ea typeface="Times New Roman"/>
                <a:cs typeface="Arial"/>
              </a:rPr>
              <a:t>qd</a:t>
            </a:r>
            <a:r>
              <a:rPr lang="ru-RU" sz="1100" i="1">
                <a:latin typeface="Arial"/>
                <a:ea typeface="Times New Roman"/>
                <a:cs typeface="Arial"/>
              </a:rPr>
              <a:t>@roskachestvo.gov.ru</a:t>
            </a:r>
            <a:r>
              <a:rPr lang="ru-RU" sz="1100" i="1">
                <a:latin typeface="Arial"/>
                <a:cs typeface="Arial"/>
              </a:rPr>
              <a:t> </a:t>
            </a:r>
          </a:p>
        </p:txBody>
      </p:sp>
      <p:sp>
        <p:nvSpPr>
          <p:cNvPr id="5" name="TextBox 4"/>
          <p:cNvSpPr txBox="1"/>
          <p:nvPr userDrawn="1"/>
        </p:nvSpPr>
        <p:spPr bwMode="auto">
          <a:xfrm>
            <a:off x="2753304" y="809784"/>
            <a:ext cx="513153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defRPr/>
            </a:pPr>
            <a:r>
              <a:rPr lang="ru-RU" sz="800" i="1" dirty="0">
                <a:latin typeface="Arial"/>
                <a:cs typeface="Arial"/>
              </a:rPr>
              <a:t>ДИЗАЙН-МАКЕТЫ, СЦЕНАРИЙ КОНКУРСА, ПРЕСС-РЕЛИЗ БУДУТ ПРЕДОСТАВЛЕНЫ ПО ЗАПРОСУ</a:t>
            </a:r>
            <a:endParaRPr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matchingName="Заголовок и вертикальный текст" type="vertTx" userDrawn="1">
  <p:cSld name="VERTICAL_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6" name="Google Shape;76;p11"/>
          <p:cNvSpPr txBox="1"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77" name="Google Shape;77;p11"/>
          <p:cNvSpPr txBox="1">
            <a:spLocks noGrp="1"/>
          </p:cNvSpPr>
          <p:nvPr>
            <p:ph type="body" idx="1"/>
          </p:nvPr>
        </p:nvSpPr>
        <p:spPr bwMode="auto"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78" name="Google Shape;78;p11"/>
          <p:cNvSpPr txBox="1">
            <a:spLocks noGrp="1"/>
          </p:cNvSpPr>
          <p:nvPr>
            <p:ph type="dt" idx="1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79" name="Google Shape;79;p11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80" name="Google Shape;80;p11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matchingName="Вертикальный заголовок и текст" type="vertTitleAndTx" userDrawn="1">
  <p:cSld name="VERTICAL_TITLE_AND_VERTICAL_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82" name="Google Shape;82;p12"/>
          <p:cNvSpPr txBox="1">
            <a:spLocks noGrp="1"/>
          </p:cNvSpPr>
          <p:nvPr>
            <p:ph type="title"/>
          </p:nvPr>
        </p:nvSpPr>
        <p:spPr bwMode="auto"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83" name="Google Shape;83;p12"/>
          <p:cNvSpPr txBox="1">
            <a:spLocks noGrp="1"/>
          </p:cNvSpPr>
          <p:nvPr>
            <p:ph type="body" idx="1"/>
          </p:nvPr>
        </p:nvSpPr>
        <p:spPr bwMode="auto"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84" name="Google Shape;84;p12"/>
          <p:cNvSpPr txBox="1">
            <a:spLocks noGrp="1"/>
          </p:cNvSpPr>
          <p:nvPr>
            <p:ph type="dt" idx="1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85" name="Google Shape;85;p12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86" name="Google Shape;86;p12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matchingName="Заголовок и объект" type="obj" userDrawn="1">
  <p:cSld name="OBJEC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2" name="Google Shape;22;p3"/>
          <p:cNvSpPr txBox="1"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23" name="Google Shape;23;p3"/>
          <p:cNvSpPr txBox="1"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24" name="Google Shape;24;p3"/>
          <p:cNvSpPr txBox="1">
            <a:spLocks noGrp="1"/>
          </p:cNvSpPr>
          <p:nvPr>
            <p:ph type="dt" idx="1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25" name="Google Shape;25;p3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26" name="Google Shape;26;p3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  <p:cxnSp>
        <p:nvCxnSpPr>
          <p:cNvPr id="27" name="Google Shape;27;p3"/>
          <p:cNvCxnSpPr>
            <a:cxnSpLocks/>
          </p:cNvCxnSpPr>
          <p:nvPr/>
        </p:nvCxnSpPr>
        <p:spPr bwMode="auto">
          <a:xfrm>
            <a:off x="2103120" y="747410"/>
            <a:ext cx="10074608" cy="0"/>
          </a:xfrm>
          <a:prstGeom prst="straightConnector1">
            <a:avLst/>
          </a:prstGeom>
          <a:noFill/>
          <a:ln w="9525" cap="flat" cmpd="sng">
            <a:solidFill>
              <a:srgbClr val="C00000"/>
            </a:solidFill>
            <a:prstDash val="solid"/>
            <a:miter lim="800000"/>
            <a:headEnd type="none" w="sm" len="sm"/>
            <a:tailEnd type="none" w="sm" len="sm"/>
          </a:ln>
        </p:spPr>
      </p:cxnSp>
      <p:sp>
        <p:nvSpPr>
          <p:cNvPr id="28" name="Google Shape;28;p3"/>
          <p:cNvSpPr txBox="1"/>
          <p:nvPr/>
        </p:nvSpPr>
        <p:spPr bwMode="auto">
          <a:xfrm>
            <a:off x="-296722" y="603048"/>
            <a:ext cx="2269843" cy="2769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45700" tIns="45700" rIns="45700" bIns="45700" anchor="t" anchorCtr="0">
            <a:spAutoFit/>
          </a:bodyPr>
          <a:lstStyle/>
          <a:p>
            <a: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1200"/>
              <a:buFont typeface="Verdana"/>
              <a:buNone/>
              <a:defRPr/>
            </a:pPr>
            <a:r>
              <a:rPr lang="ru-RU" sz="1200">
                <a:solidFill>
                  <a:srgbClr val="FF0000"/>
                </a:solidFill>
                <a:latin typeface="Verdana"/>
                <a:ea typeface="Verdana"/>
                <a:cs typeface="Verdana"/>
              </a:rPr>
              <a:t>ДЕНЬ КАЧЕСТВА 2023</a:t>
            </a:r>
            <a:endParaRPr sz="1200">
              <a:solidFill>
                <a:srgbClr val="FF0000"/>
              </a:solidFill>
              <a:latin typeface="Verdana"/>
              <a:ea typeface="Verdana"/>
              <a:cs typeface="Verdana"/>
            </a:endParaRPr>
          </a:p>
        </p:txBody>
      </p:sp>
      <p:pic>
        <p:nvPicPr>
          <p:cNvPr id="29" name="Google Shape;29;p3"/>
          <p:cNvPicPr/>
          <p:nvPr/>
        </p:nvPicPr>
        <p:blipFill>
          <a:blip r:embed="rId2">
            <a:alphaModFix/>
          </a:blip>
          <a:stretch/>
        </p:blipFill>
        <p:spPr bwMode="auto">
          <a:xfrm>
            <a:off x="420548" y="157639"/>
            <a:ext cx="417651" cy="406177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matchingName="Заголовок раздела" type="secHead" userDrawn="1">
  <p:cSld name="SECTION_HEADER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1" name="Google Shape;31;p4"/>
          <p:cNvSpPr txBox="1">
            <a:spLocks noGrp="1"/>
          </p:cNvSpPr>
          <p:nvPr>
            <p:ph type="title"/>
          </p:nvPr>
        </p:nvSpPr>
        <p:spPr bwMode="auto"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32" name="Google Shape;32;p4"/>
          <p:cNvSpPr txBox="1">
            <a:spLocks noGrp="1"/>
          </p:cNvSpPr>
          <p:nvPr>
            <p:ph type="body" idx="1"/>
          </p:nvPr>
        </p:nvSpPr>
        <p:spPr bwMode="auto"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pPr>
              <a:defRPr/>
            </a:pPr>
            <a:endParaRPr/>
          </a:p>
        </p:txBody>
      </p:sp>
      <p:sp>
        <p:nvSpPr>
          <p:cNvPr id="33" name="Google Shape;33;p4"/>
          <p:cNvSpPr txBox="1">
            <a:spLocks noGrp="1"/>
          </p:cNvSpPr>
          <p:nvPr>
            <p:ph type="dt" idx="1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34" name="Google Shape;34;p4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35" name="Google Shape;35;p4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matchingName="Два объекта" type="twoObj" userDrawn="1">
  <p:cSld name="TWO_OBJECTS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7" name="Google Shape;37;p5"/>
          <p:cNvSpPr txBox="1"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38" name="Google Shape;38;p5"/>
          <p:cNvSpPr txBox="1">
            <a:spLocks noGrp="1"/>
          </p:cNvSpPr>
          <p:nvPr>
            <p:ph type="body" idx="1"/>
          </p:nvPr>
        </p:nvSpPr>
        <p:spPr bwMode="auto"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39" name="Google Shape;39;p5"/>
          <p:cNvSpPr txBox="1">
            <a:spLocks noGrp="1"/>
          </p:cNvSpPr>
          <p:nvPr>
            <p:ph type="body" idx="2"/>
          </p:nvPr>
        </p:nvSpPr>
        <p:spPr bwMode="auto"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40" name="Google Shape;40;p5"/>
          <p:cNvSpPr txBox="1">
            <a:spLocks noGrp="1"/>
          </p:cNvSpPr>
          <p:nvPr>
            <p:ph type="dt" idx="1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41" name="Google Shape;41;p5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42" name="Google Shape;42;p5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matchingName="Сравнение" type="twoTxTwoObj" userDrawn="1">
  <p:cSld name="TWO_OBJECTS_WITH_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4" name="Google Shape;44;p6"/>
          <p:cNvSpPr txBox="1">
            <a:spLocks noGrp="1"/>
          </p:cNvSpPr>
          <p:nvPr>
            <p:ph type="title"/>
          </p:nvPr>
        </p:nvSpPr>
        <p:spPr bwMode="auto"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45" name="Google Shape;45;p6"/>
          <p:cNvSpPr txBox="1">
            <a:spLocks noGrp="1"/>
          </p:cNvSpPr>
          <p:nvPr>
            <p:ph type="body" idx="1"/>
          </p:nvPr>
        </p:nvSpPr>
        <p:spPr bwMode="auto"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pPr>
              <a:defRPr/>
            </a:pPr>
            <a:endParaRPr/>
          </a:p>
        </p:txBody>
      </p:sp>
      <p:sp>
        <p:nvSpPr>
          <p:cNvPr id="46" name="Google Shape;46;p6"/>
          <p:cNvSpPr txBox="1">
            <a:spLocks noGrp="1"/>
          </p:cNvSpPr>
          <p:nvPr>
            <p:ph type="body" idx="2"/>
          </p:nvPr>
        </p:nvSpPr>
        <p:spPr bwMode="auto">
          <a:xfrm>
            <a:off x="839788" y="2505074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47" name="Google Shape;47;p6"/>
          <p:cNvSpPr txBox="1">
            <a:spLocks noGrp="1"/>
          </p:cNvSpPr>
          <p:nvPr>
            <p:ph type="body" idx="3"/>
          </p:nvPr>
        </p:nvSpPr>
        <p:spPr bwMode="auto"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pPr>
              <a:defRPr/>
            </a:pPr>
            <a:endParaRPr/>
          </a:p>
        </p:txBody>
      </p:sp>
      <p:sp>
        <p:nvSpPr>
          <p:cNvPr id="48" name="Google Shape;48;p6"/>
          <p:cNvSpPr txBox="1">
            <a:spLocks noGrp="1"/>
          </p:cNvSpPr>
          <p:nvPr>
            <p:ph type="body" idx="4"/>
          </p:nvPr>
        </p:nvSpPr>
        <p:spPr bwMode="auto">
          <a:xfrm>
            <a:off x="6172200" y="2505074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49" name="Google Shape;49;p6"/>
          <p:cNvSpPr txBox="1">
            <a:spLocks noGrp="1"/>
          </p:cNvSpPr>
          <p:nvPr>
            <p:ph type="dt" idx="1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50" name="Google Shape;50;p6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51" name="Google Shape;51;p6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matchingName="Только заголовок" type="titleOnly" userDrawn="1">
  <p:cSld name="TITLE_ONLY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3" name="Google Shape;53;p7"/>
          <p:cNvSpPr txBox="1"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54" name="Google Shape;54;p7"/>
          <p:cNvSpPr txBox="1">
            <a:spLocks noGrp="1"/>
          </p:cNvSpPr>
          <p:nvPr>
            <p:ph type="dt" idx="1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55" name="Google Shape;55;p7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56" name="Google Shape;56;p7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matchingName="Пустой слайд" type="blank" userDrawn="1">
  <p:cSld name="BLANK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8" name="Google Shape;58;p8"/>
          <p:cNvSpPr txBox="1">
            <a:spLocks noGrp="1"/>
          </p:cNvSpPr>
          <p:nvPr>
            <p:ph type="dt" idx="1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59" name="Google Shape;59;p8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60" name="Google Shape;60;p8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matchingName="Объект с подписью" type="objTx" userDrawn="1">
  <p:cSld name="OBJECT_WITH_CAPTION_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2" name="Google Shape;62;p9"/>
          <p:cNvSpPr txBox="1"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63" name="Google Shape;63;p9"/>
          <p:cNvSpPr txBox="1">
            <a:spLocks noGrp="1"/>
          </p:cNvSpPr>
          <p:nvPr>
            <p:ph type="body" idx="1"/>
          </p:nvPr>
        </p:nvSpPr>
        <p:spPr bwMode="auto"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799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pPr>
              <a:defRPr/>
            </a:pPr>
            <a:endParaRPr/>
          </a:p>
        </p:txBody>
      </p:sp>
      <p:sp>
        <p:nvSpPr>
          <p:cNvPr id="64" name="Google Shape;64;p9"/>
          <p:cNvSpPr txBox="1">
            <a:spLocks noGrp="1"/>
          </p:cNvSpPr>
          <p:nvPr>
            <p:ph type="body" idx="2"/>
          </p:nvPr>
        </p:nvSpPr>
        <p:spPr bwMode="auto"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pPr>
              <a:defRPr/>
            </a:pPr>
            <a:endParaRPr/>
          </a:p>
        </p:txBody>
      </p:sp>
      <p:sp>
        <p:nvSpPr>
          <p:cNvPr id="65" name="Google Shape;65;p9"/>
          <p:cNvSpPr txBox="1">
            <a:spLocks noGrp="1"/>
          </p:cNvSpPr>
          <p:nvPr>
            <p:ph type="dt" idx="1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66" name="Google Shape;66;p9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67" name="Google Shape;67;p9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matchingName="Рисунок с подписью" type="picTx" userDrawn="1">
  <p:cSld name="PICTURE_WITH_CAPTION_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9" name="Google Shape;69;p10"/>
          <p:cNvSpPr txBox="1"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70" name="Google Shape;70;p10"/>
          <p:cNvSpPr>
            <a:spLocks noGrp="1"/>
          </p:cNvSpPr>
          <p:nvPr>
            <p:ph type="pic" idx="2"/>
          </p:nvPr>
        </p:nvSpPr>
        <p:spPr bwMode="auto"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71" name="Google Shape;71;p10"/>
          <p:cNvSpPr txBox="1">
            <a:spLocks noGrp="1"/>
          </p:cNvSpPr>
          <p:nvPr>
            <p:ph type="body" idx="1"/>
          </p:nvPr>
        </p:nvSpPr>
        <p:spPr bwMode="auto"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pPr>
              <a:defRPr/>
            </a:pPr>
            <a:endParaRPr/>
          </a:p>
        </p:txBody>
      </p:sp>
      <p:sp>
        <p:nvSpPr>
          <p:cNvPr id="72" name="Google Shape;72;p10"/>
          <p:cNvSpPr txBox="1">
            <a:spLocks noGrp="1"/>
          </p:cNvSpPr>
          <p:nvPr>
            <p:ph type="dt" idx="1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73" name="Google Shape;73;p10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74" name="Google Shape;74;p10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pPr>
              <a:defRPr/>
            </a:pPr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1pPr>
            <a:lvl2pPr marL="914400" marR="0" lvl="1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2pPr>
            <a:lvl3pPr marL="1371600" marR="0" lvl="2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3pPr>
            <a:lvl4pPr marL="1828800" marR="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4pPr>
            <a:lvl5pPr marL="2286000" marR="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5pPr>
            <a:lvl6pPr marL="2743200" marR="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6pPr>
            <a:lvl7pPr marL="3200400" marR="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7pPr>
            <a:lvl8pPr marL="3657600" marR="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8pPr>
            <a:lvl9pPr marL="4114800" marR="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9pPr>
          </a:lstStyle>
          <a:p>
            <a:pPr>
              <a:defRPr/>
            </a:pPr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dt" idx="10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1pPr>
            <a:lvl2pPr marR="0"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2pPr>
            <a:lvl3pPr marR="0"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3pPr>
            <a:lvl4pPr marR="0"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4pPr>
            <a:lvl5pPr marR="0"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5pPr>
            <a:lvl6pPr marR="0"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6pPr>
            <a:lvl7pPr marR="0"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7pPr>
            <a:lvl8pPr marR="0"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8pPr>
            <a:lvl9pPr marR="0"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9pPr>
          </a:lstStyle>
          <a:p>
            <a:pPr>
              <a:defRPr/>
            </a:pPr>
            <a:endParaRPr/>
          </a:p>
        </p:txBody>
      </p:sp>
      <p:sp>
        <p:nvSpPr>
          <p:cNvPr id="9" name="Google Shape;9;p1"/>
          <p:cNvSpPr txBox="1">
            <a:spLocks noGrp="1"/>
          </p:cNvSpPr>
          <p:nvPr>
            <p:ph type="ftr" idx="11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1pPr>
            <a:lvl2pPr marR="0"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2pPr>
            <a:lvl3pPr marR="0"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3pPr>
            <a:lvl4pPr marR="0"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4pPr>
            <a:lvl5pPr marR="0"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5pPr>
            <a:lvl6pPr marR="0"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6pPr>
            <a:lvl7pPr marR="0"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7pPr>
            <a:lvl8pPr marR="0"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8pPr>
            <a:lvl9pPr marR="0"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9pPr>
          </a:lstStyle>
          <a:p>
            <a:pPr>
              <a:defRPr/>
            </a:pPr>
            <a:endParaRPr/>
          </a:p>
        </p:txBody>
      </p:sp>
      <p:sp>
        <p:nvSpPr>
          <p:cNvPr id="10" name="Google Shape;10;p1"/>
          <p:cNvSpPr txBox="1">
            <a:spLocks noGrp="1"/>
          </p:cNvSpPr>
          <p:nvPr>
            <p:ph type="sldNum" idx="12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1pPr>
            <a:lvl2pPr marL="0" marR="0" lvl="1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2pPr>
            <a:lvl3pPr marL="0" marR="0" lvl="2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3pPr>
            <a:lvl4pPr marL="0" marR="0" lvl="3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4pPr>
            <a:lvl5pPr marL="0" marR="0" lvl="4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5pPr>
            <a:lvl6pPr marL="0" marR="0" lvl="5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6pPr>
            <a:lvl7pPr marL="0" marR="0" lvl="6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7pPr>
            <a:lvl8pPr marL="0" marR="0" lvl="7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8pPr>
            <a:lvl9pPr marL="0" marR="0" lvl="8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>
        <a:lnSpc>
          <a:spcPct val="100000"/>
        </a:lnSpc>
        <a:spcBef>
          <a:spcPts val="0"/>
        </a:spcBef>
        <a:spcAft>
          <a:spcPts val="0"/>
        </a:spcAft>
      </a:defPPr>
      <a:lvl1pPr marR="0" lv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1pPr>
      <a:lvl2pPr marR="0" lvl="1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2pPr>
      <a:lvl3pPr marR="0" lvl="2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3pPr>
      <a:lvl4pPr marR="0" lvl="3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4pPr>
      <a:lvl5pPr marR="0" lvl="4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5pPr>
      <a:lvl6pPr marR="0" lvl="5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6pPr>
      <a:lvl7pPr marR="0" lvl="6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7pPr>
      <a:lvl8pPr marR="0" lvl="7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8pPr>
      <a:lvl9pPr marR="0" lvl="8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9pPr>
    </p:titleStyle>
    <p:bodyStyle>
      <a:defPPr marR="0" lvl="0" algn="l">
        <a:lnSpc>
          <a:spcPct val="100000"/>
        </a:lnSpc>
        <a:spcBef>
          <a:spcPts val="0"/>
        </a:spcBef>
        <a:spcAft>
          <a:spcPts val="0"/>
        </a:spcAft>
      </a:defPPr>
      <a:lvl1pPr marR="0" lv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1pPr>
      <a:lvl2pPr marR="0" lvl="1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2pPr>
      <a:lvl3pPr marR="0" lvl="2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3pPr>
      <a:lvl4pPr marR="0" lvl="3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4pPr>
      <a:lvl5pPr marR="0" lvl="4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5pPr>
      <a:lvl6pPr marR="0" lvl="5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6pPr>
      <a:lvl7pPr marR="0" lvl="6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7pPr>
      <a:lvl8pPr marR="0" lvl="7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8pPr>
      <a:lvl9pPr marR="0" lvl="8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9pPr>
    </p:bodyStyle>
    <p:otherStyle>
      <a:defPPr marR="0" lvl="0" algn="l">
        <a:lnSpc>
          <a:spcPct val="100000"/>
        </a:lnSpc>
        <a:spcBef>
          <a:spcPts val="0"/>
        </a:spcBef>
        <a:spcAft>
          <a:spcPts val="0"/>
        </a:spcAft>
      </a:defPPr>
      <a:lvl1pPr marR="0" lv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1pPr>
      <a:lvl2pPr marR="0" lvl="1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2pPr>
      <a:lvl3pPr marR="0" lvl="2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3pPr>
      <a:lvl4pPr marR="0" lvl="3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4pPr>
      <a:lvl5pPr marR="0" lvl="4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5pPr>
      <a:lvl6pPr marR="0" lvl="5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6pPr>
      <a:lvl7pPr marR="0" lvl="6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7pPr>
      <a:lvl8pPr marR="0" lvl="7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8pPr>
      <a:lvl9pPr marR="0" lvl="8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986043454" name="Google Shape;91;p13"/>
          <p:cNvSpPr txBox="1"/>
          <p:nvPr/>
        </p:nvSpPr>
        <p:spPr bwMode="auto">
          <a:xfrm>
            <a:off x="2723318" y="376017"/>
            <a:ext cx="2406052" cy="36929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ru-RU" sz="1800" b="1" dirty="0">
                <a:solidFill>
                  <a:srgbClr val="002060"/>
                </a:solidFill>
              </a:rPr>
              <a:t>ПРОИЗВОДИТЕЛИ</a:t>
            </a:r>
            <a:endParaRPr dirty="0">
              <a:solidFill>
                <a:srgbClr val="002060"/>
              </a:solidFill>
            </a:endParaRPr>
          </a:p>
        </p:txBody>
      </p:sp>
      <p:graphicFrame>
        <p:nvGraphicFramePr>
          <p:cNvPr id="1039524045" name="Google Shape;92;p1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849691"/>
              </p:ext>
            </p:extLst>
          </p:nvPr>
        </p:nvGraphicFramePr>
        <p:xfrm>
          <a:off x="477520" y="1205731"/>
          <a:ext cx="11537003" cy="5276252"/>
        </p:xfrm>
        <a:graphic>
          <a:graphicData uri="http://schemas.openxmlformats.org/drawingml/2006/table">
            <a:tbl>
              <a:tblPr firstRow="1" bandRow="1">
                <a:tableStyleId>{EA33E5ED-490C-45B6-B772-8EE4FC7A6954}</a:tableStyleId>
              </a:tblPr>
              <a:tblGrid>
                <a:gridCol w="12097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6203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38146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3583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04795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479240">
                <a:tc>
                  <a:txBody>
                    <a:bodyPr/>
                    <a:lstStyle/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b="1" u="none" strike="noStrike" cap="none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Дата / Период</a:t>
                      </a:r>
                      <a:endParaRPr sz="1300" b="1">
                        <a:latin typeface="Arial"/>
                      </a:endParaRPr>
                    </a:p>
                  </a:txBody>
                  <a:tcPr marL="91450" marR="91450" marT="45725" marB="45725">
                    <a:lnR w="12700" algn="ctr">
                      <a:solidFill>
                        <a:schemeClr val="dk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b="1" cap="none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Выгода</a:t>
                      </a:r>
                      <a:endParaRPr sz="1300" b="1">
                        <a:latin typeface="Arial"/>
                      </a:endParaRPr>
                    </a:p>
                  </a:txBody>
                  <a:tcPr marL="91450" marR="91450" marT="45725" marB="45725">
                    <a:lnL w="12700" algn="ctr">
                      <a:solidFill>
                        <a:schemeClr val="dk1"/>
                      </a:solidFill>
                    </a:lnL>
                    <a:lnR w="12700" algn="ctr">
                      <a:solidFill>
                        <a:schemeClr val="dk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b="1" cap="none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Вид активности</a:t>
                      </a:r>
                      <a:endParaRPr sz="1300" b="1">
                        <a:latin typeface="Arial"/>
                      </a:endParaRPr>
                    </a:p>
                  </a:txBody>
                  <a:tcPr marL="91450" marR="91450" marT="45725" marB="45725">
                    <a:lnL w="12700" algn="ctr">
                      <a:solidFill>
                        <a:schemeClr val="dk1"/>
                      </a:solidFill>
                    </a:lnL>
                    <a:lnR w="12700" algn="ctr">
                      <a:solidFill>
                        <a:schemeClr val="dk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b="1" cap="none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Формат / Материалы</a:t>
                      </a:r>
                      <a:endParaRPr sz="1300" b="1">
                        <a:latin typeface="Arial"/>
                      </a:endParaRPr>
                    </a:p>
                  </a:txBody>
                  <a:tcPr marL="91450" marR="91450" marT="45725" marB="45725">
                    <a:lnL w="12700" algn="ctr">
                      <a:solidFill>
                        <a:schemeClr val="dk1"/>
                      </a:solidFill>
                    </a:lnL>
                    <a:lnR w="12700" algn="ctr">
                      <a:solidFill>
                        <a:schemeClr val="dk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b="1" cap="none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Ресурс / Площадка</a:t>
                      </a:r>
                      <a:endParaRPr sz="1300" b="1">
                        <a:latin typeface="Arial"/>
                      </a:endParaRPr>
                    </a:p>
                  </a:txBody>
                  <a:tcPr marL="91450" marR="91450" marT="45725" marB="45725">
                    <a:lnL w="12700" algn="ctr">
                      <a:solidFill>
                        <a:schemeClr val="dk1"/>
                      </a:solidFill>
                    </a:lnL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58691">
                <a:tc rowSpan="2">
                  <a:txBody>
                    <a:bodyPr/>
                    <a:lstStyle/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11 - 16 ноября</a:t>
                      </a:r>
                      <a:endParaRPr sz="1300" dirty="0">
                        <a:latin typeface="Arial"/>
                      </a:endParaRPr>
                    </a:p>
                  </a:txBody>
                  <a:tcPr marL="91450" marR="91450" marT="45725" marB="45725">
                    <a:lnR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algn="ctr">
                      <a:solidFill>
                        <a:schemeClr val="dk1"/>
                      </a:solidFill>
                    </a:lnT>
                    <a:lnB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marL="0" marR="0" lvl="0" indent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  <a:defRPr/>
                      </a:pPr>
                      <a:r>
                        <a:rPr lang="ru-RU" sz="1300" b="0" cap="none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PR: репутация, доверие клиентов</a:t>
                      </a:r>
                      <a:endParaRPr sz="1300">
                        <a:latin typeface="Arial"/>
                      </a:endParaRPr>
                    </a:p>
                  </a:txBody>
                  <a:tcPr marL="91450" marR="91450" marT="45725" marB="45725">
                    <a:lnL w="12700" algn="ctr">
                      <a:solidFill>
                        <a:schemeClr val="dk1"/>
                      </a:solidFill>
                    </a:lnL>
                    <a:lnR w="12700" algn="ctr">
                      <a:solidFill>
                        <a:schemeClr val="dk1"/>
                      </a:solidFill>
                    </a:lnR>
                    <a:lnT w="12700" algn="ctr">
                      <a:solidFill>
                        <a:schemeClr val="dk1"/>
                      </a:solidFill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  <a:defRPr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Подготовка и размещение информационных сообщений об участии </a:t>
                      </a:r>
                      <a:r>
                        <a:rPr lang="ru-RU" sz="1300" dirty="0">
                          <a:latin typeface="Arial"/>
                          <a:ea typeface="Arial"/>
                          <a:cs typeface="Arial"/>
                        </a:rPr>
                        <a:t>компании </a:t>
                      </a: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в проведении Всемирной недели качества/ Дня качества;</a:t>
                      </a:r>
                      <a:endParaRPr sz="1300" dirty="0">
                        <a:latin typeface="Arial"/>
                      </a:endParaRPr>
                    </a:p>
                  </a:txBody>
                  <a:tcPr marL="91450" marR="91450" marT="45725" marB="45725">
                    <a:lnL w="12700" algn="ctr">
                      <a:solidFill>
                        <a:schemeClr val="dk1"/>
                      </a:solidFill>
                    </a:lnL>
                    <a:lnR w="12700" algn="ctr">
                      <a:solidFill>
                        <a:schemeClr val="dk1"/>
                      </a:solidFill>
                    </a:lnR>
                    <a:lnT w="12700" algn="ctr">
                      <a:solidFill>
                        <a:schemeClr val="dk1"/>
                      </a:solidFill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b="0" cap="none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Баннер День качества, новости, пресс-релизы, публикации </a:t>
                      </a:r>
                      <a:endParaRPr sz="1300">
                        <a:latin typeface="Arial"/>
                      </a:endParaRPr>
                    </a:p>
                  </a:txBody>
                  <a:tcPr marL="91450" marR="91450" marT="45725" marB="45725">
                    <a:lnL w="12700" algn="ctr">
                      <a:solidFill>
                        <a:schemeClr val="dk1"/>
                      </a:solidFill>
                    </a:lnL>
                    <a:lnR w="12700" algn="ctr">
                      <a:solidFill>
                        <a:schemeClr val="dk1"/>
                      </a:solidFill>
                    </a:lnR>
                    <a:lnT w="12700" algn="ctr">
                      <a:solidFill>
                        <a:schemeClr val="dk1"/>
                      </a:solidFill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  <a:defRPr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Информационные ресурсы производителя (сайт, </a:t>
                      </a:r>
                      <a:r>
                        <a:rPr lang="ru-RU" sz="1300" b="0" cap="none" dirty="0" err="1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соцсети</a:t>
                      </a: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) </a:t>
                      </a:r>
                      <a:endParaRPr sz="1300" dirty="0">
                        <a:latin typeface="Arial"/>
                      </a:endParaRPr>
                    </a:p>
                  </a:txBody>
                  <a:tcPr marL="91450" marR="91450" marT="45725" marB="45725">
                    <a:lnL w="12700" algn="ctr">
                      <a:solidFill>
                        <a:schemeClr val="dk1"/>
                      </a:solidFill>
                    </a:lnL>
                    <a:lnT w="12700" algn="ctr">
                      <a:solidFill>
                        <a:schemeClr val="dk1"/>
                      </a:solidFill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81239">
                <a:tc vMerge="1">
                  <a:txBody>
                    <a:bodyPr/>
                    <a:lstStyle/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endParaRPr/>
                    </a:p>
                  </a:txBody>
                  <a:tcPr marL="91450" marR="91450" marT="45725" marB="45725">
                    <a:lnR w="12700" algn="ctr">
                      <a:solidFill>
                        <a:schemeClr val="dk1"/>
                      </a:solidFill>
                    </a:lnR>
                    <a:lnT w="12700" algn="ctr">
                      <a:solidFill>
                        <a:schemeClr val="dk1"/>
                      </a:solidFill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tc vMerge="1">
                  <a:txBody>
                    <a:bodyPr/>
                    <a:lstStyle/>
                    <a:p>
                      <a:pPr>
                        <a:defRPr/>
                      </a:pPr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  <a:defRPr/>
                      </a:pP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Проведение промо- и PR-акций с целью привлечения общественного внимания к корпоративным решениям в области качества</a:t>
                      </a:r>
                    </a:p>
                    <a:p>
                      <a:pPr marL="0" marR="0" lvl="0" indent="0" algn="l" defTabSz="9144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  <a:defRPr/>
                      </a:pPr>
                      <a:endParaRPr lang="ru-RU" sz="1300" b="0" i="0" u="none" strike="noStrike" cap="none" dirty="0">
                        <a:solidFill>
                          <a:schemeClr val="dk1"/>
                        </a:solidFill>
                        <a:latin typeface="Arial"/>
                        <a:cs typeface="Arial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eaLnBrk="1" fontAlgn="auto" latinLnBrk="0" hangingPunct="1">
                        <a:lnSpc>
                          <a:spcPct val="114999"/>
                        </a:lnSpc>
                        <a:spcBef>
                          <a:spcPts val="120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ru-RU" sz="13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Видео-стримы, показывающие производственный процесс «мы стремимся к совершенству» </a:t>
                      </a:r>
                    </a:p>
                    <a:p>
                      <a:pPr marL="0" marR="0" lvl="0" indent="0" algn="l" defTabSz="914400" eaLnBrk="1" fontAlgn="auto" latinLnBrk="0" hangingPunct="1">
                        <a:lnSpc>
                          <a:spcPct val="114999"/>
                        </a:lnSpc>
                        <a:spcBef>
                          <a:spcPts val="120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latin typeface="+mn-lt"/>
                          <a:cs typeface="+mn-cs"/>
                        </a:rPr>
                        <a:t>Дни открытых дверей, экскурсии на производства</a:t>
                      </a:r>
                      <a:endParaRPr lang="ru-RU" sz="1200" dirty="0"/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algn="ctr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defRPr/>
                      </a:pP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Информационные ресурсы компании (сайт, </a:t>
                      </a:r>
                      <a:r>
                        <a:rPr lang="ru-RU" sz="1300" b="0" i="0" u="none" strike="noStrike" cap="none" dirty="0" err="1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соцсети</a:t>
                      </a: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) </a:t>
                      </a:r>
                      <a:endParaRPr lang="ru-RU" sz="1300" b="0" i="0" u="none" strike="noStrike" cap="none" dirty="0">
                        <a:solidFill>
                          <a:schemeClr val="dk1"/>
                        </a:solidFill>
                        <a:latin typeface="Arial"/>
                        <a:ea typeface="Calibri"/>
                        <a:cs typeface="Calibri"/>
                      </a:endParaRPr>
                    </a:p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endParaRPr lang="ru-RU" sz="1300" dirty="0">
                        <a:latin typeface="Arial"/>
                      </a:endParaRPr>
                    </a:p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endParaRPr lang="ru-RU" sz="1300" dirty="0">
                        <a:latin typeface="Arial"/>
                      </a:endParaRPr>
                    </a:p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dirty="0">
                          <a:latin typeface="Arial"/>
                        </a:rPr>
                        <a:t>Производство</a:t>
                      </a: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algn="ctr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55533">
                <a:tc rowSpan="2">
                  <a:txBody>
                    <a:bodyPr/>
                    <a:lstStyle/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dirty="0">
                          <a:solidFill>
                            <a:schemeClr val="dk1"/>
                          </a:solidFill>
                          <a:latin typeface="Arial"/>
                          <a:ea typeface="Calibri"/>
                          <a:cs typeface="Calibri"/>
                        </a:rPr>
                        <a:t>14 ноября</a:t>
                      </a:r>
                      <a:endParaRPr sz="1300" dirty="0">
                        <a:latin typeface="Arial"/>
                      </a:endParaRPr>
                    </a:p>
                  </a:txBody>
                  <a:tcPr marL="91450" marR="91450" marT="45725" marB="45725">
                    <a:lnR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  <a:defRPr/>
                      </a:pPr>
                      <a:r>
                        <a:rPr lang="ru-RU" sz="1300" b="0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</a:rPr>
                        <a:t>Специальные акции/предложения в Неделю качества для повышения лояльности клиентов</a:t>
                      </a:r>
                      <a:endParaRPr lang="ru-RU" sz="1300" b="0" i="0" u="none" strike="noStrike" cap="none" dirty="0">
                        <a:solidFill>
                          <a:schemeClr val="dk1"/>
                        </a:solidFill>
                        <a:latin typeface="Arial"/>
                        <a:cs typeface="Arial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algn="ctr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eaLnBrk="1" fontAlgn="auto" latinLnBrk="0" hangingPunct="1">
                        <a:lnSpc>
                          <a:spcPct val="114999"/>
                        </a:lnSpc>
                        <a:spcBef>
                          <a:spcPts val="120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ru-RU" sz="1300"/>
                        <a:t>Розыгрыш для потребителей «Спасибо, что выбираете нашу продукцию» </a:t>
                      </a:r>
                      <a:endParaRPr lang="ru-RU" sz="1200" dirty="0"/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algn="ctr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dirty="0">
                          <a:latin typeface="Arial"/>
                        </a:rPr>
                        <a:t>Соцсети</a:t>
                      </a:r>
                    </a:p>
                  </a:txBody>
                  <a:tcPr marL="91450" marR="91450" marT="45725" marB="45725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algn="ctr">
                      <a:solidFill>
                        <a:srgbClr val="000000">
                          <a:alpha val="0"/>
                        </a:srgbClr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algn="ctr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73126132"/>
                  </a:ext>
                </a:extLst>
              </a:tr>
              <a:tr h="858917">
                <a:tc vMerge="1">
                  <a:txBody>
                    <a:bodyPr/>
                    <a:lstStyle/>
                    <a:p>
                      <a:pPr marL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endParaRPr dirty="0"/>
                    </a:p>
                  </a:txBody>
                  <a:tcPr marL="91450" marR="91450" marT="45725" marB="45725">
                    <a:lnR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algn="ctr">
                      <a:solidFill>
                        <a:srgbClr val="000000"/>
                      </a:solidFill>
                    </a:lnB>
                  </a:tcPr>
                </a:tc>
                <a:tc vMerge="1">
                  <a:txBody>
                    <a:bodyPr/>
                    <a:lstStyle/>
                    <a:p>
                      <a:pPr>
                        <a:defRPr/>
                      </a:pPr>
                      <a:endParaRPr lang="ru-RU"/>
                    </a:p>
                  </a:txBody>
                  <a:tcPr>
                    <a:lnL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>
                        <a:lnSpc>
                          <a:spcPct val="114999"/>
                        </a:lnSpc>
                        <a:spcBef>
                          <a:spcPts val="120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defRPr/>
                      </a:pP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Поздравление партнеров</a:t>
                      </a:r>
                      <a:r>
                        <a:rPr lang="ru-RU" sz="1300" b="0" i="0" u="none" strike="noStrike" cap="none" baseline="0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 и</a:t>
                      </a: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 клиентов с Днем качества</a:t>
                      </a:r>
                      <a:endParaRPr lang="ru-RU" sz="1300" b="0" i="0" u="none" strike="noStrike" cap="none" dirty="0">
                        <a:solidFill>
                          <a:schemeClr val="dk1"/>
                        </a:solidFill>
                        <a:latin typeface="Arial"/>
                        <a:ea typeface="Calibri"/>
                        <a:cs typeface="Calibri"/>
                      </a:endParaRPr>
                    </a:p>
                    <a:p>
                      <a:pPr marL="0" lvl="0" indent="0" algn="l">
                        <a:lnSpc>
                          <a:spcPct val="114999"/>
                        </a:lnSpc>
                        <a:spcBef>
                          <a:spcPts val="120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endParaRPr sz="1300" dirty="0">
                        <a:latin typeface="Arial"/>
                        <a:ea typeface="Arial"/>
                        <a:cs typeface="Arial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Открытка с Днем качества, Видео-марафон поздравлений от директоров по качеству «Кто делает качество?»</a:t>
                      </a:r>
                      <a:endParaRPr sz="1300" dirty="0"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300"/>
                        <a:buFont typeface="Arial"/>
                        <a:buNone/>
                        <a:defRPr/>
                      </a:pP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Соцсети</a:t>
                      </a:r>
                      <a:endParaRPr lang="ru-RU" sz="1300" b="0" i="0" u="none" strike="noStrike" cap="none" dirty="0">
                        <a:solidFill>
                          <a:schemeClr val="dk1"/>
                        </a:solidFill>
                        <a:latin typeface="Arial"/>
                        <a:ea typeface="Calibri"/>
                        <a:cs typeface="Calibri"/>
                      </a:endParaRPr>
                    </a:p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endParaRPr sz="1300" dirty="0">
                        <a:latin typeface="Arial"/>
                        <a:ea typeface="Arial"/>
                        <a:cs typeface="Arial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algn="ctr">
                      <a:solidFill>
                        <a:schemeClr val="dk1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73927">
                <a:tc>
                  <a:txBody>
                    <a:bodyPr/>
                    <a:lstStyle/>
                    <a:p>
                      <a:pPr marL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dirty="0">
                          <a:latin typeface="Arial"/>
                        </a:rPr>
                        <a:t>Октябрь </a:t>
                      </a:r>
                      <a:endParaRPr sz="1300" dirty="0">
                        <a:latin typeface="Arial"/>
                      </a:endParaRPr>
                    </a:p>
                  </a:txBody>
                  <a:tcPr marL="91450" marR="91450" marT="45725" marB="45725">
                    <a:lnR w="12700" algn="ctr">
                      <a:solidFill>
                        <a:schemeClr val="dk1"/>
                      </a:solidFill>
                    </a:lnR>
                    <a:lnT w="9525" algn="ctr">
                      <a:solidFill>
                        <a:srgbClr val="000000"/>
                      </a:solidFill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  <a:defRPr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HR: мотивация персонала</a:t>
                      </a:r>
                      <a:endParaRPr sz="1300" dirty="0">
                        <a:latin typeface="Arial"/>
                      </a:endParaRPr>
                    </a:p>
                  </a:txBody>
                  <a:tcPr marL="91450" marR="91450" marT="45725" marB="45725">
                    <a:lnL w="12700" algn="ctr">
                      <a:solidFill>
                        <a:schemeClr val="dk1"/>
                      </a:solidFill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algn="ctr">
                      <a:solidFill>
                        <a:schemeClr val="dk1"/>
                      </a:solidFill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  <a:defRPr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Arial"/>
                          <a:ea typeface="Arial"/>
                          <a:cs typeface="Arial"/>
                        </a:rPr>
                        <a:t>Проведение конкурса среди сотрудников «Лидер качества года»</a:t>
                      </a:r>
                      <a:endParaRPr sz="1300" dirty="0">
                        <a:latin typeface="Arial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algn="ctr">
                      <a:solidFill>
                        <a:schemeClr val="dk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Корпоративный конкурс как предварительный этап  для подачи заявки на «Лидер качества»</a:t>
                      </a:r>
                    </a:p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endParaRPr sz="1300" b="0" cap="none" dirty="0">
                        <a:solidFill>
                          <a:schemeClr val="dk1"/>
                        </a:solidFill>
                        <a:latin typeface="Arial"/>
                        <a:ea typeface="Arial"/>
                        <a:cs typeface="Arial"/>
                      </a:endParaRPr>
                    </a:p>
                  </a:txBody>
                  <a:tcPr marL="91450" marR="91450" marT="45725" marB="45725">
                    <a:lnL w="12700" algn="ctr">
                      <a:solidFill>
                        <a:schemeClr val="dk1"/>
                      </a:solidFill>
                    </a:lnL>
                    <a:lnR w="12700" algn="ctr">
                      <a:solidFill>
                        <a:schemeClr val="dk1"/>
                      </a:solidFill>
                    </a:lnR>
                    <a:lnT w="12700" algn="ctr">
                      <a:solidFill>
                        <a:schemeClr val="dk1"/>
                      </a:solidFill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defRPr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Arial"/>
                          <a:cs typeface="Arial"/>
                        </a:rPr>
                        <a:t>Производство</a:t>
                      </a:r>
                      <a:endParaRPr sz="1300" dirty="0">
                        <a:latin typeface="Arial"/>
                      </a:endParaRPr>
                    </a:p>
                  </a:txBody>
                  <a:tcPr marL="91450" marR="91450" marT="45725" marB="45725">
                    <a:lnL w="12700" algn="ctr">
                      <a:solidFill>
                        <a:schemeClr val="dk1"/>
                      </a:solidFill>
                    </a:lnL>
                    <a:lnT w="12700" algn="ctr">
                      <a:solidFill>
                        <a:schemeClr val="dk1"/>
                      </a:solidFill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grpSp>
        <p:nvGrpSpPr>
          <p:cNvPr id="2" name="Рисунок 4">
            <a:extLst>
              <a:ext uri="{FF2B5EF4-FFF2-40B4-BE49-F238E27FC236}">
                <a16:creationId xmlns:a16="http://schemas.microsoft.com/office/drawing/2014/main" id="{7FFB1DF6-A0F8-0495-4113-1F3409045C4D}"/>
              </a:ext>
            </a:extLst>
          </p:cNvPr>
          <p:cNvGrpSpPr/>
          <p:nvPr/>
        </p:nvGrpSpPr>
        <p:grpSpPr>
          <a:xfrm>
            <a:off x="-14937" y="2494063"/>
            <a:ext cx="12292662" cy="1432116"/>
            <a:chOff x="-14937" y="2494063"/>
            <a:chExt cx="12292662" cy="1432116"/>
          </a:xfrm>
        </p:grpSpPr>
        <p:sp>
          <p:nvSpPr>
            <p:cNvPr id="3" name="Полилиния: фигура 82">
              <a:extLst>
                <a:ext uri="{FF2B5EF4-FFF2-40B4-BE49-F238E27FC236}">
                  <a16:creationId xmlns:a16="http://schemas.microsoft.com/office/drawing/2014/main" id="{912DB6EF-F636-676C-A7C4-23A3471678FF}"/>
                </a:ext>
              </a:extLst>
            </p:cNvPr>
            <p:cNvSpPr/>
            <p:nvPr/>
          </p:nvSpPr>
          <p:spPr>
            <a:xfrm>
              <a:off x="-14937" y="2494063"/>
              <a:ext cx="329514" cy="1432116"/>
            </a:xfrm>
            <a:custGeom>
              <a:avLst/>
              <a:gdLst>
                <a:gd name="connsiteX0" fmla="*/ 3162 w 329513"/>
                <a:gd name="connsiteY0" fmla="*/ 3162 h 1432116"/>
                <a:gd name="connsiteX1" fmla="*/ 328240 w 329513"/>
                <a:gd name="connsiteY1" fmla="*/ 3162 h 1432116"/>
                <a:gd name="connsiteX2" fmla="*/ 328240 w 329513"/>
                <a:gd name="connsiteY2" fmla="*/ 1432743 h 1432116"/>
                <a:gd name="connsiteX3" fmla="*/ 3162 w 329513"/>
                <a:gd name="connsiteY3" fmla="*/ 1432743 h 1432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29513" h="1432116">
                  <a:moveTo>
                    <a:pt x="3162" y="3162"/>
                  </a:moveTo>
                  <a:lnTo>
                    <a:pt x="328240" y="3162"/>
                  </a:lnTo>
                  <a:lnTo>
                    <a:pt x="328240" y="1432743"/>
                  </a:lnTo>
                  <a:lnTo>
                    <a:pt x="3162" y="1432743"/>
                  </a:lnTo>
                  <a:close/>
                </a:path>
              </a:pathLst>
            </a:custGeom>
            <a:solidFill>
              <a:srgbClr val="E61E25"/>
            </a:solidFill>
            <a:ln w="633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ru-RU"/>
            </a:p>
          </p:txBody>
        </p:sp>
        <p:sp>
          <p:nvSpPr>
            <p:cNvPr id="4" name="Полилиния: фигура 83">
              <a:extLst>
                <a:ext uri="{FF2B5EF4-FFF2-40B4-BE49-F238E27FC236}">
                  <a16:creationId xmlns:a16="http://schemas.microsoft.com/office/drawing/2014/main" id="{6C435F4C-045E-47AE-071A-F89B67969D0C}"/>
                </a:ext>
              </a:extLst>
            </p:cNvPr>
            <p:cNvSpPr/>
            <p:nvPr/>
          </p:nvSpPr>
          <p:spPr>
            <a:xfrm>
              <a:off x="11884844" y="2494063"/>
              <a:ext cx="392881" cy="1432116"/>
            </a:xfrm>
            <a:custGeom>
              <a:avLst/>
              <a:gdLst>
                <a:gd name="connsiteX0" fmla="*/ 3162 w 392881"/>
                <a:gd name="connsiteY0" fmla="*/ 3162 h 1432116"/>
                <a:gd name="connsiteX1" fmla="*/ 396043 w 392881"/>
                <a:gd name="connsiteY1" fmla="*/ 3162 h 1432116"/>
                <a:gd name="connsiteX2" fmla="*/ 396043 w 392881"/>
                <a:gd name="connsiteY2" fmla="*/ 1432743 h 1432116"/>
                <a:gd name="connsiteX3" fmla="*/ 3162 w 392881"/>
                <a:gd name="connsiteY3" fmla="*/ 1432743 h 1432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92881" h="1432116">
                  <a:moveTo>
                    <a:pt x="3162" y="3162"/>
                  </a:moveTo>
                  <a:lnTo>
                    <a:pt x="396043" y="3162"/>
                  </a:lnTo>
                  <a:lnTo>
                    <a:pt x="396043" y="1432743"/>
                  </a:lnTo>
                  <a:lnTo>
                    <a:pt x="3162" y="1432743"/>
                  </a:lnTo>
                  <a:close/>
                </a:path>
              </a:pathLst>
            </a:custGeom>
            <a:solidFill>
              <a:srgbClr val="21428D"/>
            </a:solidFill>
            <a:ln w="633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ru-RU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ерая">
      <a:dk1>
        <a:srgbClr val="000000"/>
      </a:dk1>
      <a:lt1>
        <a:srgbClr val="FFFFFF"/>
      </a:lt1>
      <a:dk2>
        <a:srgbClr val="000000"/>
      </a:dk2>
      <a:lt2>
        <a:srgbClr val="F8F8F8"/>
      </a:lt2>
      <a:accent1>
        <a:srgbClr val="DDDDDD"/>
      </a:accent1>
      <a:accent2>
        <a:srgbClr val="B2B2B2"/>
      </a:accent2>
      <a:accent3>
        <a:srgbClr val="969696"/>
      </a:accent3>
      <a:accent4>
        <a:srgbClr val="808080"/>
      </a:accent4>
      <a:accent5>
        <a:srgbClr val="5F5F5F"/>
      </a:accent5>
      <a:accent6>
        <a:srgbClr val="4D4D4D"/>
      </a:accent6>
      <a:hlink>
        <a:srgbClr val="5F5F5F"/>
      </a:hlink>
      <a:folHlink>
        <a:srgbClr val="919191"/>
      </a:folHlink>
    </a:clrScheme>
    <a:fontScheme name="Office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/>
        </a:gradFill>
        <a:gradFill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175</TotalTime>
  <Words>177</Words>
  <Application>Microsoft Macintosh PowerPoint</Application>
  <DocSecurity>0</DocSecurity>
  <PresentationFormat>Широкоэкранный</PresentationFormat>
  <Paragraphs>31</Paragraphs>
  <Slides>1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6" baseType="lpstr">
      <vt:lpstr>Arial</vt:lpstr>
      <vt:lpstr>Calibri</vt:lpstr>
      <vt:lpstr>Tahoma</vt:lpstr>
      <vt:lpstr>Verdana</vt:lpstr>
      <vt:lpstr>Тема Office</vt:lpstr>
      <vt:lpstr>Презентация PowerPoint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subject/>
  <dc:creator/>
  <cp:keywords/>
  <dc:description/>
  <cp:lastModifiedBy>Devinport Lucas</cp:lastModifiedBy>
  <cp:revision>24</cp:revision>
  <dcterms:modified xsi:type="dcterms:W3CDTF">2024-07-26T09:09:55Z</dcterms:modified>
  <cp:category/>
  <dc:identifier/>
  <cp:contentStatus/>
  <dc:language/>
  <cp:version/>
</cp:coreProperties>
</file>