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CE204818-B6B5-4EB2-AE3D-321D73338532}">
  <a:tblStyle styleId="{CE204818-B6B5-4EB2-AE3D-321D73338532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w="9525" cap="flat" cmpd="sng">
              <a:solidFill>
                <a:srgbClr val="000000">
                  <a:alpha val="0"/>
                </a:srgbClr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000000">
                  <a:alpha val="0"/>
                </a:srgbClr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000000">
                  <a:alpha val="0"/>
                </a:srgbClr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000000">
                  <a:alpha val="0"/>
                </a:srgbClr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000000">
                  <a:alpha val="0"/>
                </a:srgbClr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000000">
                  <a:alpha val="0"/>
                </a:srgbClr>
              </a:solidFill>
              <a:prstDash val="solid"/>
              <a:round/>
              <a:headEnd type="none" w="sm" len="sm"/>
              <a:tailEnd type="none" w="sm" len="sm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495"/>
    <p:restoredTop sz="94659"/>
  </p:normalViewPr>
  <p:slideViewPr>
    <p:cSldViewPr snapToGrid="0">
      <p:cViewPr varScale="1">
        <p:scale>
          <a:sx n="110" d="100"/>
          <a:sy n="110" d="100"/>
        </p:scale>
        <p:origin x="696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hdphoto1.wdp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89" name="Google Shape;89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Relationship Id="rId4" Type="http://schemas.microsoft.com/office/2007/relationships/hdphoto" Target="../media/hdphoto1.wdp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Титульный слайд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15" name="Google Shape;15;p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16" name="Google Shape;16;p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  <p:cxnSp>
        <p:nvCxnSpPr>
          <p:cNvPr id="17" name="Google Shape;17;p2"/>
          <p:cNvCxnSpPr>
            <a:cxnSpLocks/>
          </p:cNvCxnSpPr>
          <p:nvPr userDrawn="1"/>
        </p:nvCxnSpPr>
        <p:spPr>
          <a:xfrm flipV="1">
            <a:off x="2648607" y="725094"/>
            <a:ext cx="9529121" cy="18392"/>
          </a:xfrm>
          <a:prstGeom prst="straightConnector1">
            <a:avLst/>
          </a:prstGeom>
          <a:ln>
            <a:solidFill>
              <a:srgbClr val="FF0000"/>
            </a:solidFill>
            <a:headEnd type="none" w="sm" len="sm"/>
            <a:tailEnd type="none" w="sm" len="sm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8" name="Google Shape;18;p2"/>
          <p:cNvSpPr txBox="1"/>
          <p:nvPr/>
        </p:nvSpPr>
        <p:spPr>
          <a:xfrm>
            <a:off x="-46351" y="603048"/>
            <a:ext cx="2269843" cy="2769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45700" tIns="45700" rIns="45700" bIns="45700" anchor="t" anchorCtr="0">
            <a:sp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1200"/>
              <a:buFont typeface="Verdana"/>
              <a:buNone/>
            </a:pPr>
            <a:r>
              <a:rPr lang="ru-RU" sz="1200" b="0" i="0" u="none" strike="noStrike" cap="none" dirty="0">
                <a:solidFill>
                  <a:srgbClr val="FF0000"/>
                </a:solidFill>
                <a:latin typeface="Verdana"/>
                <a:ea typeface="Verdana"/>
                <a:cs typeface="Verdana"/>
                <a:sym typeface="Verdana"/>
              </a:rPr>
              <a:t>ДЕНЬ КАЧЕСТВА 2024</a:t>
            </a:r>
            <a:endParaRPr sz="1200" b="0" i="0" u="none" strike="noStrike" cap="none" dirty="0">
              <a:solidFill>
                <a:srgbClr val="FF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pic>
        <p:nvPicPr>
          <p:cNvPr id="19" name="Google Shape;19;p2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975719" y="157639"/>
            <a:ext cx="417651" cy="406177"/>
          </a:xfrm>
          <a:prstGeom prst="rect">
            <a:avLst/>
          </a:prstGeom>
          <a:noFill/>
          <a:ln>
            <a:noFill/>
          </a:ln>
        </p:spPr>
      </p:pic>
      <p:pic>
        <p:nvPicPr>
          <p:cNvPr id="2" name="Picture 2">
            <a:extLst>
              <a:ext uri="{FF2B5EF4-FFF2-40B4-BE49-F238E27FC236}">
                <a16:creationId xmlns:a16="http://schemas.microsoft.com/office/drawing/2014/main" id="{5A711306-C06D-EB36-F77D-C3476BA38D64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>
            <a:lum bright="70000" contrast="-70000"/>
            <a:alphaModFix amt="85000"/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colorTemperature colorTemp="4700"/>
                    </a14:imgEffect>
                    <a14:imgEffect>
                      <a14:saturation sat="0"/>
                    </a14:imgEffect>
                  </a14:imgLayer>
                </a14:imgProps>
              </a:ext>
            </a:extLst>
          </a:blip>
          <a:srcRect t="6607" r="19146" b="14451"/>
          <a:stretch/>
        </p:blipFill>
        <p:spPr bwMode="auto">
          <a:xfrm>
            <a:off x="5897880" y="754372"/>
            <a:ext cx="6279848" cy="6103628"/>
          </a:xfrm>
          <a:prstGeom prst="rect">
            <a:avLst/>
          </a:prstGeom>
          <a:noFill/>
          <a:ln>
            <a:noFill/>
          </a:ln>
          <a:effectLst/>
        </p:spPr>
      </p:pic>
      <p:sp>
        <p:nvSpPr>
          <p:cNvPr id="3" name="TextBox 2">
            <a:extLst>
              <a:ext uri="{FF2B5EF4-FFF2-40B4-BE49-F238E27FC236}">
                <a16:creationId xmlns:a16="http://schemas.microsoft.com/office/drawing/2014/main" id="{575E18B9-D4F8-E555-9D72-9ABE7D1CCFA7}"/>
              </a:ext>
            </a:extLst>
          </p:cNvPr>
          <p:cNvSpPr txBox="1"/>
          <p:nvPr userDrawn="1"/>
        </p:nvSpPr>
        <p:spPr>
          <a:xfrm>
            <a:off x="367785" y="6418600"/>
            <a:ext cx="1735336" cy="26161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qd</a:t>
            </a:r>
            <a:r>
              <a:rPr lang="ru-RU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@roskachestvo.gov.ru</a:t>
            </a:r>
            <a:r>
              <a:rPr lang="ru-RU" sz="1100" i="1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ru-RU" sz="11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7026BE0-6AFA-8429-C18B-51780F2BA598}"/>
              </a:ext>
            </a:extLst>
          </p:cNvPr>
          <p:cNvSpPr txBox="1"/>
          <p:nvPr userDrawn="1"/>
        </p:nvSpPr>
        <p:spPr>
          <a:xfrm>
            <a:off x="2583181" y="809784"/>
            <a:ext cx="513153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800" i="1" dirty="0">
                <a:latin typeface="Arial" panose="020B0604020202020204" pitchFamily="34" charset="0"/>
                <a:cs typeface="Arial" panose="020B0604020202020204" pitchFamily="34" charset="0"/>
              </a:rPr>
              <a:t>ДИЗАЙН-МАКЕТЫ, СЦЕНАРИЙ КОНКУРСА, ПРЕСС-РЕЛИЗ БУДУТ ПРЕДОСТАВЛЕНЫ ПО ЗАПРОСУ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Заголовок и вертикальный текст" type="vertTx">
  <p:cSld name="VERTICAL_TEXT"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11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8" name="Google Shape;78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79" name="Google Shape;79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80" name="Google Shape;80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Вертикальный заголовок и текст" type="vertTitleAndTx">
  <p:cSld name="VERTICAL_TITLE_AND_VERTICAL_TEXT"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2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12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4" name="Google Shape;84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85" name="Google Shape;85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86" name="Google Shape;86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Заголовок и объект" type="obj">
  <p:cSld name="OBJECT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4" name="Google Shape;24;p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25" name="Google Shape;25;p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26" name="Google Shape;26;p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  <p:cxnSp>
        <p:nvCxnSpPr>
          <p:cNvPr id="27" name="Google Shape;27;p3"/>
          <p:cNvCxnSpPr/>
          <p:nvPr/>
        </p:nvCxnSpPr>
        <p:spPr>
          <a:xfrm>
            <a:off x="2103120" y="747410"/>
            <a:ext cx="10074608" cy="0"/>
          </a:xfrm>
          <a:prstGeom prst="straightConnector1">
            <a:avLst/>
          </a:prstGeom>
          <a:noFill/>
          <a:ln w="9525" cap="flat" cmpd="sng">
            <a:solidFill>
              <a:srgbClr val="C00000"/>
            </a:solidFill>
            <a:prstDash val="solid"/>
            <a:miter lim="800000"/>
            <a:headEnd type="none" w="sm" len="sm"/>
            <a:tailEnd type="none" w="sm" len="sm"/>
          </a:ln>
        </p:spPr>
      </p:cxnSp>
      <p:sp>
        <p:nvSpPr>
          <p:cNvPr id="28" name="Google Shape;28;p3"/>
          <p:cNvSpPr txBox="1"/>
          <p:nvPr/>
        </p:nvSpPr>
        <p:spPr>
          <a:xfrm>
            <a:off x="-296722" y="603048"/>
            <a:ext cx="2269843" cy="2769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45700" tIns="45700" rIns="45700" bIns="45700" anchor="t" anchorCtr="0">
            <a:sp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1200"/>
              <a:buFont typeface="Verdana"/>
              <a:buNone/>
            </a:pPr>
            <a:r>
              <a:rPr lang="ru-RU" sz="1200" dirty="0">
                <a:solidFill>
                  <a:srgbClr val="FF0000"/>
                </a:solidFill>
                <a:latin typeface="Verdana"/>
                <a:ea typeface="Verdana"/>
                <a:cs typeface="Verdana"/>
                <a:sym typeface="Verdana"/>
              </a:rPr>
              <a:t>ДЕНЬ КАЧЕСТВА 2023</a:t>
            </a:r>
            <a:endParaRPr sz="1200" dirty="0">
              <a:solidFill>
                <a:srgbClr val="FF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pic>
        <p:nvPicPr>
          <p:cNvPr id="29" name="Google Shape;29;p3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420548" y="157639"/>
            <a:ext cx="417651" cy="406177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Заголовок раздела" type="secHead">
  <p:cSld name="SECTION_HEADER">
    <p:spTree>
      <p:nvGrpSpPr>
        <p:cNvPr id="1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4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4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3" name="Google Shape;33;p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34" name="Google Shape;34;p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35" name="Google Shape;35;p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Два объекта" type="twoObj">
  <p:cSld name="TWO_OBJECTS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5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9" name="Google Shape;39;p5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41" name="Google Shape;41;p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42" name="Google Shape;42;p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Сравнение" type="twoTxTwoObj">
  <p:cSld name="TWO_OBJECTS_WITH_TEXT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5" name="Google Shape;45;p6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6" name="Google Shape;46;p6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7" name="Google Shape;47;p6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8" name="Google Shape;48;p6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9" name="Google Shape;49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50" name="Google Shape;50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51" name="Google Shape;51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Только заголовок" type="titleOnly">
  <p:cSld name="TITLE_ONLY"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4" name="Google Shape;54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55" name="Google Shape;55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56" name="Google Shape;56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Пустой слайд" type="blank">
  <p:cSld name="BLANK"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59" name="Google Shape;59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60" name="Google Shape;60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Объект с подписью" type="objTx">
  <p:cSld name="OBJECT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9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9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64" name="Google Shape;64;p9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66" name="Google Shape;66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67" name="Google Shape;67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Рисунок с подписью" type="picTx">
  <p:cSld name="PICTURE_WITH_CAPTION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0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0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71" name="Google Shape;71;p10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72" name="Google Shape;72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73" name="Google Shape;73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74" name="Google Shape;74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 dirty="0"/>
          </a:p>
        </p:txBody>
      </p:sp>
      <p:sp>
        <p:nvSpPr>
          <p:cNvPr id="9" name="Google Shape;9;p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 dirty="0"/>
          </a:p>
        </p:txBody>
      </p:sp>
      <p:sp>
        <p:nvSpPr>
          <p:cNvPr id="10" name="Google Shape;10;p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 dirty="0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3"/>
          <p:cNvSpPr txBox="1"/>
          <p:nvPr/>
        </p:nvSpPr>
        <p:spPr>
          <a:xfrm>
            <a:off x="2547416" y="396360"/>
            <a:ext cx="14583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1800" b="1" dirty="0">
                <a:solidFill>
                  <a:srgbClr val="002060"/>
                </a:solidFill>
              </a:rPr>
              <a:t>HoReCa</a:t>
            </a:r>
            <a:endParaRPr dirty="0">
              <a:solidFill>
                <a:srgbClr val="002060"/>
              </a:solidFill>
            </a:endParaRPr>
          </a:p>
        </p:txBody>
      </p:sp>
      <p:graphicFrame>
        <p:nvGraphicFramePr>
          <p:cNvPr id="92" name="Google Shape;92;p13"/>
          <p:cNvGraphicFramePr/>
          <p:nvPr>
            <p:extLst>
              <p:ext uri="{D42A27DB-BD31-4B8C-83A1-F6EECF244321}">
                <p14:modId xmlns:p14="http://schemas.microsoft.com/office/powerpoint/2010/main" val="3387011844"/>
              </p:ext>
            </p:extLst>
          </p:nvPr>
        </p:nvGraphicFramePr>
        <p:xfrm>
          <a:off x="359250" y="1185604"/>
          <a:ext cx="11473500" cy="4872702"/>
        </p:xfrm>
        <a:graphic>
          <a:graphicData uri="http://schemas.openxmlformats.org/drawingml/2006/table">
            <a:tbl>
              <a:tblPr firstRow="1" bandRow="1">
                <a:noFill/>
                <a:tableStyleId>{CE204818-B6B5-4EB2-AE3D-321D73338532}</a:tableStyleId>
              </a:tblPr>
              <a:tblGrid>
                <a:gridCol w="1203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556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0967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690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8490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521275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1" u="none" strike="noStrike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Дата / Период</a:t>
                      </a:r>
                      <a:endParaRPr sz="1300" b="1" dirty="0">
                        <a:latin typeface="+mn-lt"/>
                      </a:endParaRPr>
                    </a:p>
                  </a:txBody>
                  <a:tcPr marL="91450" marR="91450" marT="45725" marB="45725"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1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Выгода</a:t>
                      </a:r>
                      <a:endParaRPr sz="1300" b="1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1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Вид активности</a:t>
                      </a:r>
                      <a:endParaRPr sz="1300" b="1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1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Формат / Материалы</a:t>
                      </a:r>
                      <a:endParaRPr sz="1300" b="1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1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Ресурс / Площадка</a:t>
                      </a:r>
                      <a:endParaRPr sz="1300" b="1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3050">
                <a:tc rowSpan="4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11 - 16 ноября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 rowSpan="5"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dirty="0">
                          <a:solidFill>
                            <a:schemeClr val="dk1"/>
                          </a:solidFill>
                          <a:latin typeface="+mn-lt"/>
                        </a:rPr>
                        <a:t>PR: репутация, доверие клиентов</a:t>
                      </a:r>
                      <a:endParaRPr sz="1300" dirty="0">
                        <a:solidFill>
                          <a:schemeClr val="dk1"/>
                        </a:solidFill>
                        <a:latin typeface="+mn-lt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Подготовка и размещение информационных сообщений об участии </a:t>
                      </a:r>
                      <a:r>
                        <a:rPr lang="ru-RU" sz="1300" dirty="0">
                          <a:latin typeface="+mn-lt"/>
                          <a:ea typeface="Arial"/>
                          <a:cs typeface="Arial"/>
                          <a:sym typeface="Arial"/>
                        </a:rPr>
                        <a:t>компании </a:t>
                      </a: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в проведении Всемирной недели качества/ Дня качества;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Баннер День качества, новости, пресс-релизы, публикации 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Информационные ресурсы компании (сайт, соцсети) 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0242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Изготовление и интеграция символики и элементов фирменного стиля / девиза Дня качества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Тэйбл-тенты, стикеры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Клиентский зал 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6173">
                <a:tc vMerge="1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0" cap="none">
                          <a:solidFill>
                            <a:schemeClr val="dk1"/>
                          </a:solidFill>
                          <a:latin typeface="+mj-lt"/>
                          <a:ea typeface="Arial"/>
                          <a:cs typeface="Arial"/>
                          <a:sym typeface="Arial"/>
                        </a:rPr>
                        <a:t>9 ноября</a:t>
                      </a:r>
                      <a:endParaRPr>
                        <a:latin typeface="+mj-lt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300" b="0" cap="none">
                        <a:solidFill>
                          <a:schemeClr val="dk1"/>
                        </a:solidFill>
                        <a:latin typeface="+mj-lt"/>
                        <a:ea typeface="Arial"/>
                        <a:cs typeface="Arial"/>
                        <a:sym typeface="Arial"/>
                      </a:endParaRPr>
                    </a:p>
                  </a:txBody>
                  <a:tcPr marL="91450" marR="91450" marT="45725" marB="45725"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  <a:tabLst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Проведение промо-акций с целью привлечения общественного внимания к корпоративным решениям в области качества</a:t>
                      </a:r>
                      <a:endParaRPr lang="ru-RU" sz="1300" b="0" i="0" u="none" strike="noStrike" cap="none" dirty="0">
                        <a:solidFill>
                          <a:schemeClr val="dk1"/>
                        </a:solidFill>
                        <a:latin typeface="+mn-lt"/>
                        <a:ea typeface="Calibri"/>
                        <a:cs typeface="Calibri"/>
                        <a:sym typeface="Arial"/>
                      </a:endParaRPr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</a:pPr>
                      <a:endParaRPr lang="ru-RU" sz="1300" b="0" cap="none" dirty="0">
                        <a:solidFill>
                          <a:schemeClr val="dk1"/>
                        </a:solidFill>
                        <a:latin typeface="+mn-lt"/>
                        <a:ea typeface="Arial"/>
                        <a:cs typeface="Arial"/>
                        <a:sym typeface="Arial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Приглашение на стажировку студентов профильных вузов</a:t>
                      </a:r>
                      <a:endParaRPr lang="ru-RU" sz="1300" b="0" i="0" u="none" strike="noStrike" cap="none" dirty="0">
                        <a:solidFill>
                          <a:schemeClr val="dk1"/>
                        </a:solidFill>
                        <a:latin typeface="+mn-lt"/>
                        <a:ea typeface="Calibri"/>
                        <a:cs typeface="Calibri"/>
                        <a:sym typeface="Arial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7063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Специальные акции/предложения в Неделю качества для повышения лояльности клиентов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809297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14 ноября</a:t>
                      </a:r>
                      <a:endParaRPr lang="ru-RU" sz="1300" dirty="0">
                        <a:latin typeface="+mn-lt"/>
                      </a:endParaRPr>
                    </a:p>
                  </a:txBody>
                  <a:tcPr marL="91450" marR="91450" marT="45725" marB="45725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Поздравление клиентов с Днем качества</a:t>
                      </a:r>
                      <a:endParaRPr lang="ru-RU" sz="1300" b="0" i="0" u="none" strike="noStrike" cap="none" dirty="0">
                        <a:solidFill>
                          <a:schemeClr val="dk1"/>
                        </a:solidFill>
                        <a:latin typeface="+mn-lt"/>
                        <a:ea typeface="Calibri"/>
                        <a:cs typeface="Calibri"/>
                        <a:sym typeface="Arial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ru-RU" sz="1300" b="0" i="0" u="none" strike="noStrike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Открытка  с Днем качества</a:t>
                      </a:r>
                      <a:endParaRPr lang="ru-RU" sz="1300" b="0" i="0" u="none" strike="noStrike" cap="none" dirty="0">
                        <a:solidFill>
                          <a:schemeClr val="dk1"/>
                        </a:solidFill>
                        <a:latin typeface="+mn-lt"/>
                        <a:ea typeface="Calibri"/>
                        <a:cs typeface="Calibri"/>
                        <a:sym typeface="Arial"/>
                      </a:endParaRP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lang="ru-RU" sz="1300" dirty="0">
                        <a:latin typeface="+mn-lt"/>
                        <a:ea typeface="Arial"/>
                        <a:cs typeface="Arial"/>
                        <a:sym typeface="Arial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dirty="0">
                          <a:latin typeface="+mn-lt"/>
                          <a:ea typeface="Arial"/>
                          <a:cs typeface="Arial"/>
                          <a:sym typeface="Arial"/>
                        </a:rPr>
                        <a:t>Информационные ресурсы компании (сайт, соцсети) </a:t>
                      </a:r>
                    </a:p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-RU" sz="1300" dirty="0">
                          <a:latin typeface="+mn-lt"/>
                          <a:cs typeface="Arial"/>
                          <a:sym typeface="Arial"/>
                        </a:rPr>
                        <a:t>Клиентская рассылка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3162429"/>
                  </a:ext>
                </a:extLst>
              </a:tr>
              <a:tr h="775575">
                <a:tc>
                  <a:txBody>
                    <a:bodyPr/>
                    <a:lstStyle/>
                    <a:p>
                      <a:r>
                        <a:rPr lang="ru-RU" sz="1300" dirty="0">
                          <a:solidFill>
                            <a:schemeClr val="dk1"/>
                          </a:solidFill>
                          <a:latin typeface="+mn-lt"/>
                        </a:rPr>
                        <a:t>Октябрь </a:t>
                      </a:r>
                      <a:endParaRPr lang="ru-RU" sz="1300" dirty="0">
                        <a:latin typeface="+mn-lt"/>
                      </a:endParaRPr>
                    </a:p>
                  </a:txBody>
                  <a:tcPr marL="91450" marR="91450" marT="45725" marB="45725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HR: мотивация персонала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Arial"/>
                        <a:buNone/>
                      </a:pPr>
                      <a:r>
                        <a:rPr lang="ru-RU" sz="1300" b="0" cap="none" dirty="0">
                          <a:solidFill>
                            <a:schemeClr val="dk1"/>
                          </a:solidFill>
                          <a:latin typeface="+mn-lt"/>
                          <a:ea typeface="Arial"/>
                          <a:cs typeface="Arial"/>
                          <a:sym typeface="Arial"/>
                        </a:rPr>
                        <a:t>Проведение конкурса среди сотрудников «Лидер качества»</a:t>
                      </a: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300" b="0" cap="none" dirty="0">
                        <a:solidFill>
                          <a:schemeClr val="dk1"/>
                        </a:solidFill>
                        <a:latin typeface="+mn-lt"/>
                        <a:ea typeface="Arial"/>
                        <a:cs typeface="Arial"/>
                        <a:sym typeface="Arial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300" dirty="0">
                        <a:latin typeface="+mn-lt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grpSp>
        <p:nvGrpSpPr>
          <p:cNvPr id="2" name="Рисунок 4">
            <a:extLst>
              <a:ext uri="{FF2B5EF4-FFF2-40B4-BE49-F238E27FC236}">
                <a16:creationId xmlns:a16="http://schemas.microsoft.com/office/drawing/2014/main" id="{50DF0E80-FBFA-6CE2-980C-2FB971ADC8DE}"/>
              </a:ext>
            </a:extLst>
          </p:cNvPr>
          <p:cNvGrpSpPr/>
          <p:nvPr/>
        </p:nvGrpSpPr>
        <p:grpSpPr>
          <a:xfrm>
            <a:off x="-14937" y="2494063"/>
            <a:ext cx="12292662" cy="1432116"/>
            <a:chOff x="-14937" y="2494063"/>
            <a:chExt cx="12292662" cy="1432116"/>
          </a:xfrm>
        </p:grpSpPr>
        <p:sp>
          <p:nvSpPr>
            <p:cNvPr id="3" name="Полилиния: фигура 82">
              <a:extLst>
                <a:ext uri="{FF2B5EF4-FFF2-40B4-BE49-F238E27FC236}">
                  <a16:creationId xmlns:a16="http://schemas.microsoft.com/office/drawing/2014/main" id="{EE33FD14-0785-C2CB-8B2A-EA5EDBFBD9D0}"/>
                </a:ext>
              </a:extLst>
            </p:cNvPr>
            <p:cNvSpPr/>
            <p:nvPr/>
          </p:nvSpPr>
          <p:spPr>
            <a:xfrm>
              <a:off x="-14937" y="2494063"/>
              <a:ext cx="329514" cy="1432116"/>
            </a:xfrm>
            <a:custGeom>
              <a:avLst/>
              <a:gdLst>
                <a:gd name="connsiteX0" fmla="*/ 3162 w 329513"/>
                <a:gd name="connsiteY0" fmla="*/ 3162 h 1432116"/>
                <a:gd name="connsiteX1" fmla="*/ 328240 w 329513"/>
                <a:gd name="connsiteY1" fmla="*/ 3162 h 1432116"/>
                <a:gd name="connsiteX2" fmla="*/ 328240 w 329513"/>
                <a:gd name="connsiteY2" fmla="*/ 1432743 h 1432116"/>
                <a:gd name="connsiteX3" fmla="*/ 3162 w 329513"/>
                <a:gd name="connsiteY3" fmla="*/ 1432743 h 1432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29513" h="1432116">
                  <a:moveTo>
                    <a:pt x="3162" y="3162"/>
                  </a:moveTo>
                  <a:lnTo>
                    <a:pt x="328240" y="3162"/>
                  </a:lnTo>
                  <a:lnTo>
                    <a:pt x="328240" y="1432743"/>
                  </a:lnTo>
                  <a:lnTo>
                    <a:pt x="3162" y="1432743"/>
                  </a:lnTo>
                  <a:close/>
                </a:path>
              </a:pathLst>
            </a:custGeom>
            <a:solidFill>
              <a:srgbClr val="E61E25"/>
            </a:solidFill>
            <a:ln w="633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ru-RU"/>
            </a:p>
          </p:txBody>
        </p:sp>
        <p:sp>
          <p:nvSpPr>
            <p:cNvPr id="4" name="Полилиния: фигура 83">
              <a:extLst>
                <a:ext uri="{FF2B5EF4-FFF2-40B4-BE49-F238E27FC236}">
                  <a16:creationId xmlns:a16="http://schemas.microsoft.com/office/drawing/2014/main" id="{A024589F-FED4-98B2-68CD-DA2D999F2959}"/>
                </a:ext>
              </a:extLst>
            </p:cNvPr>
            <p:cNvSpPr/>
            <p:nvPr/>
          </p:nvSpPr>
          <p:spPr>
            <a:xfrm>
              <a:off x="11884844" y="2494063"/>
              <a:ext cx="392881" cy="1432116"/>
            </a:xfrm>
            <a:custGeom>
              <a:avLst/>
              <a:gdLst>
                <a:gd name="connsiteX0" fmla="*/ 3162 w 392881"/>
                <a:gd name="connsiteY0" fmla="*/ 3162 h 1432116"/>
                <a:gd name="connsiteX1" fmla="*/ 396043 w 392881"/>
                <a:gd name="connsiteY1" fmla="*/ 3162 h 1432116"/>
                <a:gd name="connsiteX2" fmla="*/ 396043 w 392881"/>
                <a:gd name="connsiteY2" fmla="*/ 1432743 h 1432116"/>
                <a:gd name="connsiteX3" fmla="*/ 3162 w 392881"/>
                <a:gd name="connsiteY3" fmla="*/ 1432743 h 1432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92881" h="1432116">
                  <a:moveTo>
                    <a:pt x="3162" y="3162"/>
                  </a:moveTo>
                  <a:lnTo>
                    <a:pt x="396043" y="3162"/>
                  </a:lnTo>
                  <a:lnTo>
                    <a:pt x="396043" y="1432743"/>
                  </a:lnTo>
                  <a:lnTo>
                    <a:pt x="3162" y="1432743"/>
                  </a:lnTo>
                  <a:close/>
                </a:path>
              </a:pathLst>
            </a:custGeom>
            <a:solidFill>
              <a:srgbClr val="21428D"/>
            </a:solidFill>
            <a:ln w="633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ru-RU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ерая">
      <a:dk1>
        <a:srgbClr val="000000"/>
      </a:dk1>
      <a:lt1>
        <a:srgbClr val="FFFFFF"/>
      </a:lt1>
      <a:dk2>
        <a:srgbClr val="000000"/>
      </a:dk2>
      <a:lt2>
        <a:srgbClr val="F8F8F8"/>
      </a:lt2>
      <a:accent1>
        <a:srgbClr val="DDDDDD"/>
      </a:accent1>
      <a:accent2>
        <a:srgbClr val="B2B2B2"/>
      </a:accent2>
      <a:accent3>
        <a:srgbClr val="969696"/>
      </a:accent3>
      <a:accent4>
        <a:srgbClr val="808080"/>
      </a:accent4>
      <a:accent5>
        <a:srgbClr val="5F5F5F"/>
      </a:accent5>
      <a:accent6>
        <a:srgbClr val="4D4D4D"/>
      </a:accent6>
      <a:hlink>
        <a:srgbClr val="5F5F5F"/>
      </a:hlink>
      <a:folHlink>
        <a:srgbClr val="91919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138</Words>
  <Application>Microsoft Macintosh PowerPoint</Application>
  <PresentationFormat>Широкоэкранный</PresentationFormat>
  <Paragraphs>25</Paragraphs>
  <Slides>1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Verdana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cp:lastModifiedBy>Devinport Lucas</cp:lastModifiedBy>
  <cp:revision>4</cp:revision>
  <dcterms:modified xsi:type="dcterms:W3CDTF">2024-07-26T09:01:34Z</dcterms:modified>
</cp:coreProperties>
</file>