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12192000" cy="6858000"/>
  <p:defaultTextStyle>
    <a:defPPr marR="0" lvl="0" algn="l">
      <a:lnSpc>
        <a:spcPct val="100000"/>
      </a:lnSpc>
      <a:spcBef>
        <a:spcPts val="0"/>
      </a:spcBef>
      <a:spcAft>
        <a:spcPts val="0"/>
      </a:spcAft>
    </a:defPPr>
    <a:lvl1pPr marR="0" lv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1pPr>
    <a:lvl2pPr marR="0" lvl="1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2pPr>
    <a:lvl3pPr marR="0" lvl="2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3pPr>
    <a:lvl4pPr marR="0" lvl="3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4pPr>
    <a:lvl5pPr marR="0" lvl="4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5pPr>
    <a:lvl6pPr marR="0" lvl="5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6pPr>
    <a:lvl7pPr marR="0" lvl="6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7pPr>
    <a:lvl8pPr marR="0" lvl="7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8pPr>
    <a:lvl9pPr marR="0" lvl="8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9pPr>
  </p:defaultTextStyle>
  <p:extLst>
    <p:ext uri="{EFAFB233-063F-42B5-8137-9DF3F51BA10A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A33E5ED-490C-45B6-B772-8EE4FC7A6954}">
  <a:tblStyle styleId="{EA33E5ED-490C-45B6-B772-8EE4FC7A6954}" styleName="Table_0">
    <a:wholeTbl>
      <a:tcTxStyle>
        <a:schemeClr val="dk1"/>
      </a:tcTxStyle>
      <a:tcStyle>
        <a:tcBdr>
          <a:left>
            <a:ln w="9525">
              <a:solidFill>
                <a:srgbClr val="000000">
                  <a:alpha val="0"/>
                </a:srgbClr>
              </a:solidFill>
            </a:ln>
          </a:left>
          <a:right>
            <a:ln w="9525">
              <a:solidFill>
                <a:srgbClr val="000000">
                  <a:alpha val="0"/>
                </a:srgbClr>
              </a:solidFill>
            </a:ln>
          </a:right>
          <a:top>
            <a:ln w="9525">
              <a:solidFill>
                <a:srgbClr val="000000">
                  <a:alpha val="0"/>
                </a:srgbClr>
              </a:solidFill>
            </a:ln>
          </a:top>
          <a:bottom>
            <a:ln w="9525">
              <a:solidFill>
                <a:srgbClr val="000000">
                  <a:alpha val="0"/>
                </a:srgbClr>
              </a:solidFill>
            </a:ln>
          </a:bottom>
          <a:insideH>
            <a:ln w="9525">
              <a:solidFill>
                <a:srgbClr val="000000">
                  <a:alpha val="0"/>
                </a:srgbClr>
              </a:solidFill>
            </a:ln>
          </a:insideH>
          <a:insideV>
            <a:ln w="9525">
              <a:solidFill>
                <a:srgbClr val="000000">
                  <a:alpha val="0"/>
                </a:srgbClr>
              </a:solidFill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Style>
        <a:tcBdr/>
      </a:tcStyle>
    </a:lastCol>
    <a:firstCol>
      <a:tcStyle>
        <a:tcBdr/>
      </a:tcStyle>
    </a:firstCol>
    <a:lastRow>
      <a:tcStyle>
        <a:tcBdr/>
      </a:tcStyle>
    </a:lastRow>
    <a:seCell>
      <a:tcStyle>
        <a:tcBdr/>
      </a:tcStyle>
    </a:seCell>
    <a:swCell>
      <a:tcStyle>
        <a:tcBdr/>
      </a:tcStyle>
    </a:swCell>
    <a:firstRow>
      <a:tcStyle>
        <a:tcBdr/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59"/>
  </p:normalViewPr>
  <p:slideViewPr>
    <p:cSldViewPr snapToGrid="0">
      <p:cViewPr varScale="1">
        <p:scale>
          <a:sx n="110" d="100"/>
          <a:sy n="110" d="100"/>
        </p:scale>
        <p:origin x="632" y="184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E58334-94ED-4A04-BE49-BBE2C747CA27}" type="datetimeFigureOut">
              <a:rPr lang="ru-RU" smtClean="0"/>
              <a:t>26.07.2024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56CA86-F149-41EE-975B-DBCE72A084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375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6CA86-F149-41EE-975B-DBCE72A0841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586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Титульный слайд" type="title" userDrawn="1">
  <p:cSld name="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pPr>
              <a:defRPr/>
            </a:pPr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8" name="Google Shape;18;p2"/>
          <p:cNvSpPr txBox="1"/>
          <p:nvPr/>
        </p:nvSpPr>
        <p:spPr bwMode="auto">
          <a:xfrm>
            <a:off x="4494" y="603048"/>
            <a:ext cx="2269843" cy="276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Verdana"/>
              <a:buNone/>
              <a:defRPr/>
            </a:pPr>
            <a:r>
              <a:rPr lang="ru-RU" sz="1200" b="0" i="0" u="none" strike="noStrike" cap="none" dirty="0">
                <a:solidFill>
                  <a:srgbClr val="FF0000"/>
                </a:solidFill>
                <a:latin typeface="Verdana"/>
                <a:ea typeface="Verdana"/>
                <a:cs typeface="Verdana"/>
              </a:rPr>
              <a:t>ДЕНЬ КАЧЕСТВА 2024</a:t>
            </a:r>
            <a:endParaRPr sz="1200" b="0" i="0" u="none" strike="noStrike" cap="none" dirty="0">
              <a:solidFill>
                <a:srgbClr val="FF0000"/>
              </a:solidFill>
              <a:latin typeface="Verdana"/>
              <a:ea typeface="Verdana"/>
              <a:cs typeface="Verdana"/>
            </a:endParaRPr>
          </a:p>
        </p:txBody>
      </p:sp>
      <p:pic>
        <p:nvPicPr>
          <p:cNvPr id="19" name="Google Shape;19;p2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930589" y="167774"/>
            <a:ext cx="417651" cy="40617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" name="Google Shape;17;p2"/>
          <p:cNvCxnSpPr>
            <a:cxnSpLocks/>
          </p:cNvCxnSpPr>
          <p:nvPr userDrawn="1"/>
        </p:nvCxnSpPr>
        <p:spPr bwMode="auto">
          <a:xfrm flipV="1">
            <a:off x="2648607" y="735980"/>
            <a:ext cx="9529121" cy="18391"/>
          </a:xfrm>
          <a:prstGeom prst="straightConnector1">
            <a:avLst/>
          </a:prstGeom>
          <a:ln>
            <a:solidFill>
              <a:srgbClr val="FF0000"/>
            </a:solidFill>
            <a:headEnd type="none" w="sm" len="sm"/>
            <a:tailEnd type="none" w="sm" len="sm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3">
            <a:lum bright="70000" contrast="-70000"/>
            <a:alphaModFix amt="85000"/>
          </a:blip>
          <a:srcRect t="6607" r="19146" b="14450"/>
          <a:stretch/>
        </p:blipFill>
        <p:spPr bwMode="auto">
          <a:xfrm>
            <a:off x="5897880" y="765130"/>
            <a:ext cx="6279848" cy="6103628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4" name="TextBox 3"/>
          <p:cNvSpPr txBox="1"/>
          <p:nvPr userDrawn="1"/>
        </p:nvSpPr>
        <p:spPr bwMode="auto">
          <a:xfrm>
            <a:off x="367785" y="6418600"/>
            <a:ext cx="1735336" cy="2616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100" i="1">
                <a:latin typeface="Arial"/>
                <a:ea typeface="Times New Roman"/>
                <a:cs typeface="Arial"/>
              </a:rPr>
              <a:t>qd</a:t>
            </a:r>
            <a:r>
              <a:rPr lang="ru-RU" sz="1100" i="1">
                <a:latin typeface="Arial"/>
                <a:ea typeface="Times New Roman"/>
                <a:cs typeface="Arial"/>
              </a:rPr>
              <a:t>@roskachestvo.gov.ru</a:t>
            </a:r>
            <a:r>
              <a:rPr lang="ru-RU" sz="1100" i="1">
                <a:latin typeface="Arial"/>
                <a:cs typeface="Arial"/>
              </a:rPr>
              <a:t> </a:t>
            </a:r>
          </a:p>
        </p:txBody>
      </p:sp>
      <p:sp>
        <p:nvSpPr>
          <p:cNvPr id="5" name="TextBox 4"/>
          <p:cNvSpPr txBox="1"/>
          <p:nvPr userDrawn="1"/>
        </p:nvSpPr>
        <p:spPr bwMode="auto">
          <a:xfrm>
            <a:off x="2753304" y="809784"/>
            <a:ext cx="51315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800" i="1" dirty="0">
                <a:latin typeface="Arial"/>
                <a:cs typeface="Arial"/>
              </a:rPr>
              <a:t>ДИЗАЙН-МАКЕТЫ, СЦЕНАРИЙ КОНКУРСА, ПРЕСС-РЕЛИЗ БУДУТ ПРЕДОСТАВЛЕНЫ ПО ЗАПРОСУ</a:t>
            </a:r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Заголовок и вертикальный текст" type="vertTx" userDrawn="1">
  <p:cSld name="VERTICAL_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6" name="Google Shape;76;p11"/>
          <p:cNvSpPr txBox="1"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body" idx="1"/>
          </p:nvPr>
        </p:nvSpPr>
        <p:spPr bwMode="auto"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8" name="Google Shape;78;p11"/>
          <p:cNvSpPr txBox="1">
            <a:spLocks noGrp="1"/>
          </p:cNvSpPr>
          <p:nvPr>
            <p:ph type="dt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ft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80" name="Google Shape;80;p11"/>
          <p:cNvSpPr txBox="1">
            <a:spLocks noGrp="1"/>
          </p:cNvSpPr>
          <p:nvPr>
            <p:ph type="sldNum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Вертикальный заголовок и текст" type="vertTitleAndTx" userDrawn="1">
  <p:cSld name="VERTICAL_TITLE_AND_VERTICAL_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2" name="Google Shape;82;p12"/>
          <p:cNvSpPr txBox="1">
            <a:spLocks noGrp="1"/>
          </p:cNvSpPr>
          <p:nvPr>
            <p:ph type="title"/>
          </p:nvPr>
        </p:nvSpPr>
        <p:spPr bwMode="auto"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body" idx="1"/>
          </p:nvPr>
        </p:nvSpPr>
        <p:spPr bwMode="auto"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84" name="Google Shape;84;p12"/>
          <p:cNvSpPr txBox="1">
            <a:spLocks noGrp="1"/>
          </p:cNvSpPr>
          <p:nvPr>
            <p:ph type="dt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85" name="Google Shape;85;p12"/>
          <p:cNvSpPr txBox="1">
            <a:spLocks noGrp="1"/>
          </p:cNvSpPr>
          <p:nvPr>
            <p:ph type="ft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86" name="Google Shape;86;p12"/>
          <p:cNvSpPr txBox="1">
            <a:spLocks noGrp="1"/>
          </p:cNvSpPr>
          <p:nvPr>
            <p:ph type="sldNum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Заголовок и объект" type="obj" userDrawn="1">
  <p:cSld name="OBJEC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27" name="Google Shape;27;p3"/>
          <p:cNvCxnSpPr>
            <a:cxnSpLocks/>
          </p:cNvCxnSpPr>
          <p:nvPr/>
        </p:nvCxnSpPr>
        <p:spPr bwMode="auto">
          <a:xfrm>
            <a:off x="2103120" y="747410"/>
            <a:ext cx="10074608" cy="0"/>
          </a:xfrm>
          <a:prstGeom prst="straightConnector1">
            <a:avLst/>
          </a:prstGeom>
          <a:noFill/>
          <a:ln w="9525" cap="flat" cmpd="sng">
            <a:solidFill>
              <a:srgbClr val="C0000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8" name="Google Shape;28;p3"/>
          <p:cNvSpPr txBox="1"/>
          <p:nvPr/>
        </p:nvSpPr>
        <p:spPr bwMode="auto">
          <a:xfrm>
            <a:off x="-296722" y="603048"/>
            <a:ext cx="2269843" cy="276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Verdana"/>
              <a:buNone/>
              <a:defRPr/>
            </a:pPr>
            <a:r>
              <a:rPr lang="ru-RU" sz="1200">
                <a:solidFill>
                  <a:srgbClr val="FF0000"/>
                </a:solidFill>
                <a:latin typeface="Verdana"/>
                <a:ea typeface="Verdana"/>
                <a:cs typeface="Verdana"/>
              </a:rPr>
              <a:t>ДЕНЬ КАЧЕСТВА 2023</a:t>
            </a:r>
            <a:endParaRPr sz="1200">
              <a:solidFill>
                <a:srgbClr val="FF0000"/>
              </a:solidFill>
              <a:latin typeface="Verdana"/>
              <a:ea typeface="Verdana"/>
              <a:cs typeface="Verdana"/>
            </a:endParaRPr>
          </a:p>
        </p:txBody>
      </p:sp>
      <p:pic>
        <p:nvPicPr>
          <p:cNvPr id="29" name="Google Shape;29;p3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420548" y="157639"/>
            <a:ext cx="417651" cy="4061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Заголовок раздела" type="secHead" userDrawn="1">
  <p:cSld name="SECTION_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dt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ft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sldNum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Два объекта" type="twoObj" userDrawn="1">
  <p:cSld name="TWO_OBJEC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1"/>
          </p:nvPr>
        </p:nvSpPr>
        <p:spPr bwMode="auto"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body" idx="2"/>
          </p:nvPr>
        </p:nvSpPr>
        <p:spPr bwMode="auto"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dt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ft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sldNum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Сравнение" type="twoTxTwoObj" userDrawn="1">
  <p:cSld name="TWO_OBJECTS_WITH_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>
              <a:defRPr/>
            </a:pPr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body" idx="2"/>
          </p:nvPr>
        </p:nvSpPr>
        <p:spPr bwMode="auto">
          <a:xfrm>
            <a:off x="839788" y="2505074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3"/>
          </p:nvPr>
        </p:nvSpPr>
        <p:spPr bwMode="auto"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>
              <a:defRPr/>
            </a:pPr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4"/>
          </p:nvPr>
        </p:nvSpPr>
        <p:spPr bwMode="auto">
          <a:xfrm>
            <a:off x="6172200" y="2505074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9" name="Google Shape;49;p6"/>
          <p:cNvSpPr txBox="1">
            <a:spLocks noGrp="1"/>
          </p:cNvSpPr>
          <p:nvPr>
            <p:ph type="dt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0" name="Google Shape;50;p6"/>
          <p:cNvSpPr txBox="1">
            <a:spLocks noGrp="1"/>
          </p:cNvSpPr>
          <p:nvPr>
            <p:ph type="ft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Только заголовок" type="titleOnly" userDrawn="1">
  <p:cSld name="TITLE_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3" name="Google Shape;53;p7"/>
          <p:cNvSpPr txBox="1"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dt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ft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sldNum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Пустой слайд" type="blank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 txBox="1">
            <a:spLocks noGrp="1"/>
          </p:cNvSpPr>
          <p:nvPr>
            <p:ph type="dt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9" name="Google Shape;59;p8"/>
          <p:cNvSpPr txBox="1">
            <a:spLocks noGrp="1"/>
          </p:cNvSpPr>
          <p:nvPr>
            <p:ph type="ft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sldNum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Объект с подписью" type="objTx" userDrawn="1">
  <p:cSld name="OBJECT_WITH_CAPTION_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 txBox="1"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body" idx="1"/>
          </p:nvPr>
        </p:nvSpPr>
        <p:spPr bwMode="auto"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799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pPr>
              <a:defRPr/>
            </a:pPr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body" idx="2"/>
          </p:nvPr>
        </p:nvSpPr>
        <p:spPr bwMode="auto"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pPr>
              <a:defRPr/>
            </a:pPr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dt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ft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sldNum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Рисунок с подписью" type="picTx" userDrawn="1">
  <p:cSld name="PICTURE_WITH_CAPTION_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9" name="Google Shape;69;p10"/>
          <p:cNvSpPr txBox="1"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0" name="Google Shape;70;p10"/>
          <p:cNvSpPr>
            <a:spLocks noGrp="1"/>
          </p:cNvSpPr>
          <p:nvPr>
            <p:ph type="pic" idx="2"/>
          </p:nvPr>
        </p:nvSpPr>
        <p:spPr bwMode="auto"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71" name="Google Shape;71;p10"/>
          <p:cNvSpPr txBox="1">
            <a:spLocks noGrp="1"/>
          </p:cNvSpPr>
          <p:nvPr>
            <p:ph type="body" idx="1"/>
          </p:nvPr>
        </p:nvSpPr>
        <p:spPr bwMode="auto"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pPr>
              <a:defRPr/>
            </a:pPr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dt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3" name="Google Shape;73;p10"/>
          <p:cNvSpPr txBox="1">
            <a:spLocks noGrp="1"/>
          </p:cNvSpPr>
          <p:nvPr>
            <p:ph type="ft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4" name="Google Shape;74;p10"/>
          <p:cNvSpPr txBox="1">
            <a:spLocks noGrp="1"/>
          </p:cNvSpPr>
          <p:nvPr>
            <p:ph type="sldNum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pPr>
              <a:defRPr/>
            </a:pPr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R="0"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R="0"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R="0"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R="0"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R="0"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R="0"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R="0"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R="0"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R="0"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R="0"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R="0"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R="0"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R="0"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R="0"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R="0"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R="0"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L="0" marR="0" lvl="1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2pPr>
            <a:lvl3pPr marL="0" marR="0" lvl="2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3pPr>
            <a:lvl4pPr marL="0" marR="0" lvl="3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4pPr>
            <a:lvl5pPr marL="0" marR="0" lvl="4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5pPr>
            <a:lvl6pPr marL="0" marR="0" lvl="5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6pPr>
            <a:lvl7pPr marL="0" marR="0" lvl="6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7pPr>
            <a:lvl8pPr marL="0" marR="0" lvl="7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8pPr>
            <a:lvl9pPr marL="0" marR="0" lvl="8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titleStyle>
    <p:body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bodyStyle>
    <p:other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86043454" name="Google Shape;91;p13"/>
          <p:cNvSpPr txBox="1"/>
          <p:nvPr/>
        </p:nvSpPr>
        <p:spPr bwMode="auto">
          <a:xfrm>
            <a:off x="2723318" y="376017"/>
            <a:ext cx="2406052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800" b="1" dirty="0">
                <a:solidFill>
                  <a:srgbClr val="002060"/>
                </a:solidFill>
              </a:rPr>
              <a:t>ПРОИЗВОДИТЕЛИ</a:t>
            </a:r>
            <a:endParaRPr dirty="0">
              <a:solidFill>
                <a:srgbClr val="002060"/>
              </a:solidFill>
            </a:endParaRPr>
          </a:p>
        </p:txBody>
      </p:sp>
      <p:graphicFrame>
        <p:nvGraphicFramePr>
          <p:cNvPr id="1039524045" name="Google Shape;92;p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49691"/>
              </p:ext>
            </p:extLst>
          </p:nvPr>
        </p:nvGraphicFramePr>
        <p:xfrm>
          <a:off x="477520" y="1205731"/>
          <a:ext cx="11537003" cy="5276252"/>
        </p:xfrm>
        <a:graphic>
          <a:graphicData uri="http://schemas.openxmlformats.org/drawingml/2006/table">
            <a:tbl>
              <a:tblPr firstRow="1" bandRow="1">
                <a:tableStyleId>{EA33E5ED-490C-45B6-B772-8EE4FC7A6954}</a:tableStyleId>
              </a:tblPr>
              <a:tblGrid>
                <a:gridCol w="12097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20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814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358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479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79240">
                <a:tc>
                  <a:txBody>
                    <a:bodyPr/>
                    <a:lstStyle/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b="1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Дата / Период</a:t>
                      </a:r>
                      <a:endParaRPr sz="1300" b="1">
                        <a:latin typeface="Arial"/>
                      </a:endParaRPr>
                    </a:p>
                  </a:txBody>
                  <a:tcPr marL="91450" marR="91450" marT="45725" marB="45725">
                    <a:lnR w="12700" algn="ctr">
                      <a:solidFill>
                        <a:schemeClr val="dk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dk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b="1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Выгода</a:t>
                      </a:r>
                      <a:endParaRPr sz="1300" b="1">
                        <a:latin typeface="Arial"/>
                      </a:endParaRPr>
                    </a:p>
                  </a:txBody>
                  <a:tcPr marL="91450" marR="91450" marT="45725" marB="45725">
                    <a:lnL w="12700" algn="ctr">
                      <a:solidFill>
                        <a:schemeClr val="dk1"/>
                      </a:solidFill>
                    </a:lnL>
                    <a:lnR w="12700" algn="ctr">
                      <a:solidFill>
                        <a:schemeClr val="dk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dk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b="1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Вид активности</a:t>
                      </a:r>
                      <a:endParaRPr sz="1300" b="1">
                        <a:latin typeface="Arial"/>
                      </a:endParaRPr>
                    </a:p>
                  </a:txBody>
                  <a:tcPr marL="91450" marR="91450" marT="45725" marB="45725">
                    <a:lnL w="12700" algn="ctr">
                      <a:solidFill>
                        <a:schemeClr val="dk1"/>
                      </a:solidFill>
                    </a:lnL>
                    <a:lnR w="12700" algn="ctr">
                      <a:solidFill>
                        <a:schemeClr val="dk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dk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b="1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Формат / Материалы</a:t>
                      </a:r>
                      <a:endParaRPr sz="1300" b="1">
                        <a:latin typeface="Arial"/>
                      </a:endParaRPr>
                    </a:p>
                  </a:txBody>
                  <a:tcPr marL="91450" marR="91450" marT="45725" marB="45725">
                    <a:lnL w="12700" algn="ctr">
                      <a:solidFill>
                        <a:schemeClr val="dk1"/>
                      </a:solidFill>
                    </a:lnL>
                    <a:lnR w="12700" algn="ctr">
                      <a:solidFill>
                        <a:schemeClr val="dk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dk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b="1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Ресурс / Площадка</a:t>
                      </a:r>
                      <a:endParaRPr sz="1300" b="1">
                        <a:latin typeface="Arial"/>
                      </a:endParaRPr>
                    </a:p>
                  </a:txBody>
                  <a:tcPr marL="91450" marR="91450" marT="45725" marB="45725">
                    <a:lnL w="12700" algn="ctr">
                      <a:solidFill>
                        <a:schemeClr val="dk1"/>
                      </a:solidFill>
                    </a:lnL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dk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8691">
                <a:tc rowSpan="2">
                  <a:txBody>
                    <a:bodyPr/>
                    <a:lstStyle/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11 - 16 ноября</a:t>
                      </a:r>
                      <a:endParaRPr sz="1300" dirty="0">
                        <a:latin typeface="Arial"/>
                      </a:endParaRPr>
                    </a:p>
                  </a:txBody>
                  <a:tcPr marL="91450" marR="91450" marT="45725" marB="45725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algn="ctr">
                      <a:solidFill>
                        <a:schemeClr val="dk1"/>
                      </a:solidFill>
                    </a:lnT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/>
                        <a:buNone/>
                        <a:defRPr/>
                      </a:pPr>
                      <a:r>
                        <a:rPr lang="ru-RU" sz="1300" b="0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PR: репутация, доверие клиентов</a:t>
                      </a:r>
                      <a:endParaRPr sz="1300">
                        <a:latin typeface="Arial"/>
                      </a:endParaRPr>
                    </a:p>
                  </a:txBody>
                  <a:tcPr marL="91450" marR="91450" marT="45725" marB="45725">
                    <a:lnL w="12700" algn="ctr">
                      <a:solidFill>
                        <a:schemeClr val="dk1"/>
                      </a:solidFill>
                    </a:lnL>
                    <a:lnR w="12700" algn="ctr">
                      <a:solidFill>
                        <a:schemeClr val="dk1"/>
                      </a:solidFill>
                    </a:lnR>
                    <a:lnT w="12700" algn="ctr">
                      <a:solidFill>
                        <a:schemeClr val="dk1"/>
                      </a:solidFill>
                    </a:lnT>
                    <a:lnB w="12700" algn="ctr">
                      <a:solidFill>
                        <a:schemeClr val="dk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/>
                        <a:buNone/>
                        <a:defRPr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Подготовка и размещение информационных сообщений об участии </a:t>
                      </a:r>
                      <a:r>
                        <a:rPr lang="ru-RU" sz="1300" dirty="0">
                          <a:latin typeface="Arial"/>
                          <a:ea typeface="Arial"/>
                          <a:cs typeface="Arial"/>
                        </a:rPr>
                        <a:t>компании </a:t>
                      </a: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в проведении Всемирной недели качества/ Дня качества;</a:t>
                      </a:r>
                      <a:endParaRPr sz="1300" dirty="0">
                        <a:latin typeface="Arial"/>
                      </a:endParaRPr>
                    </a:p>
                  </a:txBody>
                  <a:tcPr marL="91450" marR="91450" marT="45725" marB="45725">
                    <a:lnL w="12700" algn="ctr">
                      <a:solidFill>
                        <a:schemeClr val="dk1"/>
                      </a:solidFill>
                    </a:lnL>
                    <a:lnR w="12700" algn="ctr">
                      <a:solidFill>
                        <a:schemeClr val="dk1"/>
                      </a:solidFill>
                    </a:lnR>
                    <a:lnT w="12700" algn="ctr">
                      <a:solidFill>
                        <a:schemeClr val="dk1"/>
                      </a:solidFill>
                    </a:lnT>
                    <a:lnB w="12700" algn="ctr">
                      <a:solidFill>
                        <a:schemeClr val="dk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b="0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Баннер День качества, новости, пресс-релизы, публикации </a:t>
                      </a:r>
                      <a:endParaRPr sz="1300">
                        <a:latin typeface="Arial"/>
                      </a:endParaRPr>
                    </a:p>
                  </a:txBody>
                  <a:tcPr marL="91450" marR="91450" marT="45725" marB="45725">
                    <a:lnL w="12700" algn="ctr">
                      <a:solidFill>
                        <a:schemeClr val="dk1"/>
                      </a:solidFill>
                    </a:lnL>
                    <a:lnR w="12700" algn="ctr">
                      <a:solidFill>
                        <a:schemeClr val="dk1"/>
                      </a:solidFill>
                    </a:lnR>
                    <a:lnT w="12700" algn="ctr">
                      <a:solidFill>
                        <a:schemeClr val="dk1"/>
                      </a:solidFill>
                    </a:lnT>
                    <a:lnB w="12700" algn="ctr">
                      <a:solidFill>
                        <a:schemeClr val="dk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/>
                        <a:buNone/>
                        <a:defRPr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Информационные ресурсы производителя (сайт, </a:t>
                      </a:r>
                      <a:r>
                        <a:rPr lang="ru-RU" sz="1300" b="0" cap="none" dirty="0" err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соцсети</a:t>
                      </a: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) </a:t>
                      </a:r>
                      <a:endParaRPr sz="1300" dirty="0">
                        <a:latin typeface="Arial"/>
                      </a:endParaRPr>
                    </a:p>
                  </a:txBody>
                  <a:tcPr marL="91450" marR="91450" marT="45725" marB="45725">
                    <a:lnL w="12700" algn="ctr">
                      <a:solidFill>
                        <a:schemeClr val="dk1"/>
                      </a:solidFill>
                    </a:lnL>
                    <a:lnT w="12700" algn="ctr">
                      <a:solidFill>
                        <a:schemeClr val="dk1"/>
                      </a:solidFill>
                    </a:lnT>
                    <a:lnB w="12700" algn="ctr">
                      <a:solidFill>
                        <a:schemeClr val="dk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81239">
                <a:tc vMerge="1">
                  <a:txBody>
                    <a:bodyPr/>
                    <a:lstStyle/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/>
                    </a:p>
                  </a:txBody>
                  <a:tcPr marL="91450" marR="91450" marT="45725" marB="45725">
                    <a:lnR w="12700" algn="ctr">
                      <a:solidFill>
                        <a:schemeClr val="dk1"/>
                      </a:solidFill>
                    </a:lnR>
                    <a:lnT w="12700" algn="ctr">
                      <a:solidFill>
                        <a:schemeClr val="dk1"/>
                      </a:solidFill>
                    </a:lnT>
                    <a:lnB w="12700" algn="ctr">
                      <a:solidFill>
                        <a:schemeClr val="dk1"/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/>
                        <a:buNone/>
                        <a:defRPr/>
                      </a:pPr>
                      <a:r>
                        <a:rPr lang="ru-RU" sz="13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Проведение промо- и PR-акций с целью привлечения общественного внимания к корпоративным решениям в области качества</a:t>
                      </a: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/>
                        <a:buNone/>
                        <a:defRPr/>
                      </a:pPr>
                      <a:endParaRPr lang="ru-RU" sz="1300" b="0" i="0" u="none" strike="noStrike" cap="none" dirty="0">
                        <a:solidFill>
                          <a:schemeClr val="dk1"/>
                        </a:solidFill>
                        <a:latin typeface="Arial"/>
                        <a:cs typeface="Arial"/>
                      </a:endParaRPr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14999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Видео-стримы, показывающие производственный процесс «мы стремимся к совершенству» </a:t>
                      </a: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14999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3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cs typeface="+mn-cs"/>
                        </a:rPr>
                        <a:t>Дни открытых дверей, экскурсии на производства</a:t>
                      </a:r>
                      <a:endParaRPr lang="ru-RU" sz="1200" dirty="0"/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13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Информационные ресурсы компании (сайт, </a:t>
                      </a:r>
                      <a:r>
                        <a:rPr lang="ru-RU" sz="1300" b="0" i="0" u="none" strike="noStrike" cap="none" dirty="0" err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соцсети</a:t>
                      </a:r>
                      <a:r>
                        <a:rPr lang="ru-RU" sz="13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) </a:t>
                      </a:r>
                      <a:endParaRPr lang="ru-RU" sz="1300" b="0" i="0" u="none" strike="noStrike" cap="none" dirty="0">
                        <a:solidFill>
                          <a:schemeClr val="dk1"/>
                        </a:solidFill>
                        <a:latin typeface="Arial"/>
                        <a:ea typeface="Calibri"/>
                        <a:cs typeface="Calibri"/>
                      </a:endParaRPr>
                    </a:p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lang="ru-RU" sz="1300" dirty="0">
                        <a:latin typeface="Arial"/>
                      </a:endParaRPr>
                    </a:p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lang="ru-RU" sz="1300" dirty="0">
                        <a:latin typeface="Arial"/>
                      </a:endParaRPr>
                    </a:p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dirty="0">
                          <a:latin typeface="Arial"/>
                        </a:rPr>
                        <a:t>Производство</a:t>
                      </a:r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5533">
                <a:tc rowSpan="2">
                  <a:txBody>
                    <a:bodyPr/>
                    <a:lstStyle/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dirty="0">
                          <a:solidFill>
                            <a:schemeClr val="dk1"/>
                          </a:solidFill>
                          <a:latin typeface="Arial"/>
                          <a:ea typeface="Calibri"/>
                          <a:cs typeface="Calibri"/>
                        </a:rPr>
                        <a:t>14 ноября</a:t>
                      </a:r>
                      <a:endParaRPr sz="1300" dirty="0">
                        <a:latin typeface="Arial"/>
                      </a:endParaRPr>
                    </a:p>
                  </a:txBody>
                  <a:tcPr marL="91450" marR="91450" marT="45725" marB="45725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/>
                        <a:buNone/>
                        <a:defRPr/>
                      </a:pPr>
                      <a:r>
                        <a:rPr lang="ru-RU" sz="1300" b="0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Специальные акции/предложения в Неделю качества для повышения лояльности клиентов</a:t>
                      </a:r>
                      <a:endParaRPr lang="ru-RU" sz="1300" b="0" i="0" u="none" strike="noStrike" cap="none" dirty="0">
                        <a:solidFill>
                          <a:schemeClr val="dk1"/>
                        </a:solidFill>
                        <a:latin typeface="Arial"/>
                        <a:cs typeface="Arial"/>
                      </a:endParaRPr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14999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300"/>
                        <a:t>Розыгрыш для потребителей «Спасибо, что выбираете нашу продукцию» </a:t>
                      </a:r>
                      <a:endParaRPr lang="ru-RU" sz="1200" dirty="0"/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dirty="0">
                          <a:latin typeface="Arial"/>
                        </a:rPr>
                        <a:t>Соцсети</a:t>
                      </a:r>
                    </a:p>
                  </a:txBody>
                  <a:tcPr marL="91450" marR="91450" marT="45725" marB="457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algn="ctr">
                      <a:solidFill>
                        <a:srgbClr val="000000">
                          <a:alpha val="0"/>
                        </a:srgbClr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3126132"/>
                  </a:ext>
                </a:extLst>
              </a:tr>
              <a:tr h="858917">
                <a:tc vMerge="1">
                  <a:txBody>
                    <a:bodyPr/>
                    <a:lstStyle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dirty="0"/>
                    </a:p>
                  </a:txBody>
                  <a:tcPr marL="91450" marR="91450" marT="45725" marB="45725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000000"/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14999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13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Поздравление партнеров</a:t>
                      </a:r>
                      <a:r>
                        <a:rPr lang="ru-RU" sz="1300" b="0" i="0" u="none" strike="noStrike" cap="none" baseline="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 и</a:t>
                      </a:r>
                      <a:r>
                        <a:rPr lang="ru-RU" sz="13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 клиентов с Днем качества</a:t>
                      </a:r>
                      <a:endParaRPr lang="ru-RU" sz="1300" b="0" i="0" u="none" strike="noStrike" cap="none" dirty="0">
                        <a:solidFill>
                          <a:schemeClr val="dk1"/>
                        </a:solidFill>
                        <a:latin typeface="Arial"/>
                        <a:ea typeface="Calibri"/>
                        <a:cs typeface="Calibri"/>
                      </a:endParaRPr>
                    </a:p>
                    <a:p>
                      <a:pPr marL="0" lvl="0" indent="0" algn="l">
                        <a:lnSpc>
                          <a:spcPct val="114999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13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3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Открытка с Днем качества, Видео-марафон поздравлений от директоров по качеству «Кто делает качество?»</a:t>
                      </a:r>
                      <a:endParaRPr sz="13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algn="ctr">
                      <a:solidFill>
                        <a:schemeClr val="dk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  <a:defRPr/>
                      </a:pPr>
                      <a:r>
                        <a:rPr lang="ru-RU" sz="13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Соцсети</a:t>
                      </a:r>
                      <a:endParaRPr lang="ru-RU" sz="1300" b="0" i="0" u="none" strike="noStrike" cap="none" dirty="0">
                        <a:solidFill>
                          <a:schemeClr val="dk1"/>
                        </a:solidFill>
                        <a:latin typeface="Arial"/>
                        <a:ea typeface="Calibri"/>
                        <a:cs typeface="Calibri"/>
                      </a:endParaRPr>
                    </a:p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13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algn="ctr">
                      <a:solidFill>
                        <a:schemeClr val="dk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73927"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dirty="0">
                          <a:latin typeface="Arial"/>
                        </a:rPr>
                        <a:t>Октябрь </a:t>
                      </a:r>
                      <a:endParaRPr sz="1300" dirty="0">
                        <a:latin typeface="Arial"/>
                      </a:endParaRPr>
                    </a:p>
                  </a:txBody>
                  <a:tcPr marL="91450" marR="91450" marT="45725" marB="45725">
                    <a:lnR w="12700" algn="ctr">
                      <a:solidFill>
                        <a:schemeClr val="dk1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/>
                        <a:buNone/>
                        <a:defRPr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HR: мотивация персонала</a:t>
                      </a:r>
                      <a:endParaRPr sz="1300" dirty="0">
                        <a:latin typeface="Arial"/>
                      </a:endParaRPr>
                    </a:p>
                  </a:txBody>
                  <a:tcPr marL="91450" marR="91450" marT="45725" marB="45725">
                    <a:lnL w="12700" algn="ctr">
                      <a:solidFill>
                        <a:schemeClr val="dk1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algn="ctr">
                      <a:solidFill>
                        <a:schemeClr val="dk1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/>
                        <a:buNone/>
                        <a:defRPr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Проведение конкурса среди сотрудников «Лидер качества года»</a:t>
                      </a:r>
                      <a:endParaRPr sz="1300" dirty="0">
                        <a:latin typeface="Arial"/>
                      </a:endParaRPr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algn="ctr">
                      <a:solidFill>
                        <a:schemeClr val="dk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Корпоративный конкурс как предварительный этап  для подачи заявки на «Лидер качества»</a:t>
                      </a:r>
                    </a:p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1300" b="0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91450" marR="91450" marT="45725" marB="45725">
                    <a:lnL w="12700" algn="ctr">
                      <a:solidFill>
                        <a:schemeClr val="dk1"/>
                      </a:solidFill>
                    </a:lnL>
                    <a:lnR w="12700" algn="ctr">
                      <a:solidFill>
                        <a:schemeClr val="dk1"/>
                      </a:solidFill>
                    </a:lnR>
                    <a:lnT w="12700" algn="ctr">
                      <a:solidFill>
                        <a:schemeClr val="dk1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Arial"/>
                          <a:cs typeface="Arial"/>
                        </a:rPr>
                        <a:t>Производство</a:t>
                      </a:r>
                      <a:endParaRPr sz="1300" dirty="0">
                        <a:latin typeface="Arial"/>
                      </a:endParaRPr>
                    </a:p>
                  </a:txBody>
                  <a:tcPr marL="91450" marR="91450" marT="45725" marB="45725">
                    <a:lnL w="12700" algn="ctr">
                      <a:solidFill>
                        <a:schemeClr val="dk1"/>
                      </a:solidFill>
                    </a:lnL>
                    <a:lnT w="12700" algn="ctr">
                      <a:solidFill>
                        <a:schemeClr val="dk1"/>
                      </a:solidFill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2" name="Рисунок 4">
            <a:extLst>
              <a:ext uri="{FF2B5EF4-FFF2-40B4-BE49-F238E27FC236}">
                <a16:creationId xmlns:a16="http://schemas.microsoft.com/office/drawing/2014/main" id="{7FFB1DF6-A0F8-0495-4113-1F3409045C4D}"/>
              </a:ext>
            </a:extLst>
          </p:cNvPr>
          <p:cNvGrpSpPr/>
          <p:nvPr/>
        </p:nvGrpSpPr>
        <p:grpSpPr>
          <a:xfrm>
            <a:off x="-14937" y="2494063"/>
            <a:ext cx="12292662" cy="1432116"/>
            <a:chOff x="-14937" y="2494063"/>
            <a:chExt cx="12292662" cy="1432116"/>
          </a:xfrm>
        </p:grpSpPr>
        <p:sp>
          <p:nvSpPr>
            <p:cNvPr id="3" name="Полилиния: фигура 82">
              <a:extLst>
                <a:ext uri="{FF2B5EF4-FFF2-40B4-BE49-F238E27FC236}">
                  <a16:creationId xmlns:a16="http://schemas.microsoft.com/office/drawing/2014/main" id="{912DB6EF-F636-676C-A7C4-23A3471678FF}"/>
                </a:ext>
              </a:extLst>
            </p:cNvPr>
            <p:cNvSpPr/>
            <p:nvPr/>
          </p:nvSpPr>
          <p:spPr>
            <a:xfrm>
              <a:off x="-14937" y="2494063"/>
              <a:ext cx="329514" cy="1432116"/>
            </a:xfrm>
            <a:custGeom>
              <a:avLst/>
              <a:gdLst>
                <a:gd name="connsiteX0" fmla="*/ 3162 w 329513"/>
                <a:gd name="connsiteY0" fmla="*/ 3162 h 1432116"/>
                <a:gd name="connsiteX1" fmla="*/ 328240 w 329513"/>
                <a:gd name="connsiteY1" fmla="*/ 3162 h 1432116"/>
                <a:gd name="connsiteX2" fmla="*/ 328240 w 329513"/>
                <a:gd name="connsiteY2" fmla="*/ 1432743 h 1432116"/>
                <a:gd name="connsiteX3" fmla="*/ 3162 w 329513"/>
                <a:gd name="connsiteY3" fmla="*/ 1432743 h 1432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9513" h="1432116">
                  <a:moveTo>
                    <a:pt x="3162" y="3162"/>
                  </a:moveTo>
                  <a:lnTo>
                    <a:pt x="328240" y="3162"/>
                  </a:lnTo>
                  <a:lnTo>
                    <a:pt x="328240" y="1432743"/>
                  </a:lnTo>
                  <a:lnTo>
                    <a:pt x="3162" y="1432743"/>
                  </a:lnTo>
                  <a:close/>
                </a:path>
              </a:pathLst>
            </a:custGeom>
            <a:solidFill>
              <a:srgbClr val="E61E25"/>
            </a:solidFill>
            <a:ln w="63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" name="Полилиния: фигура 83">
              <a:extLst>
                <a:ext uri="{FF2B5EF4-FFF2-40B4-BE49-F238E27FC236}">
                  <a16:creationId xmlns:a16="http://schemas.microsoft.com/office/drawing/2014/main" id="{6C435F4C-045E-47AE-071A-F89B67969D0C}"/>
                </a:ext>
              </a:extLst>
            </p:cNvPr>
            <p:cNvSpPr/>
            <p:nvPr/>
          </p:nvSpPr>
          <p:spPr>
            <a:xfrm>
              <a:off x="11884844" y="2494063"/>
              <a:ext cx="392881" cy="1432116"/>
            </a:xfrm>
            <a:custGeom>
              <a:avLst/>
              <a:gdLst>
                <a:gd name="connsiteX0" fmla="*/ 3162 w 392881"/>
                <a:gd name="connsiteY0" fmla="*/ 3162 h 1432116"/>
                <a:gd name="connsiteX1" fmla="*/ 396043 w 392881"/>
                <a:gd name="connsiteY1" fmla="*/ 3162 h 1432116"/>
                <a:gd name="connsiteX2" fmla="*/ 396043 w 392881"/>
                <a:gd name="connsiteY2" fmla="*/ 1432743 h 1432116"/>
                <a:gd name="connsiteX3" fmla="*/ 3162 w 392881"/>
                <a:gd name="connsiteY3" fmla="*/ 1432743 h 1432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2881" h="1432116">
                  <a:moveTo>
                    <a:pt x="3162" y="3162"/>
                  </a:moveTo>
                  <a:lnTo>
                    <a:pt x="396043" y="3162"/>
                  </a:lnTo>
                  <a:lnTo>
                    <a:pt x="396043" y="1432743"/>
                  </a:lnTo>
                  <a:lnTo>
                    <a:pt x="3162" y="1432743"/>
                  </a:lnTo>
                  <a:close/>
                </a:path>
              </a:pathLst>
            </a:custGeom>
            <a:solidFill>
              <a:srgbClr val="21428D"/>
            </a:solidFill>
            <a:ln w="63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ерая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</TotalTime>
  <Words>177</Words>
  <Application>Microsoft Macintosh PowerPoint</Application>
  <DocSecurity>0</DocSecurity>
  <PresentationFormat>Широкоэкранный</PresentationFormat>
  <Paragraphs>31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Tahoma</vt:lpstr>
      <vt:lpstr>Verdana</vt:lpstr>
      <vt:lpstr>Тема Office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/>
  <cp:keywords/>
  <dc:description/>
  <cp:lastModifiedBy>Devinport Lucas</cp:lastModifiedBy>
  <cp:revision>24</cp:revision>
  <dcterms:modified xsi:type="dcterms:W3CDTF">2024-07-26T09:09:55Z</dcterms:modified>
  <cp:category/>
  <dc:identifier/>
  <cp:contentStatus/>
  <dc:language/>
  <cp:version/>
</cp:coreProperties>
</file>